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D8916C-FB82-458A-AEB2-DC00C06EC6C1}">
  <a:tblStyle styleId="{A0D8916C-FB82-458A-AEB2-DC00C06EC6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3.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5.xml"/><Relationship Id="rId44" Type="http://schemas.openxmlformats.org/officeDocument/2006/relationships/font" Target="fonts/Lato-boldItalic.fntdata"/><Relationship Id="rId21" Type="http://schemas.openxmlformats.org/officeDocument/2006/relationships/slide" Target="slides/slide14.xml"/><Relationship Id="rId43" Type="http://schemas.openxmlformats.org/officeDocument/2006/relationships/font" Target="fonts/Lato-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aleway-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aleway-italic.fntdata"/><Relationship Id="rId12" Type="http://schemas.openxmlformats.org/officeDocument/2006/relationships/slide" Target="slides/slide5.xml"/><Relationship Id="rId34" Type="http://schemas.openxmlformats.org/officeDocument/2006/relationships/font" Target="fonts/Raleway-bold.fntdata"/><Relationship Id="rId15" Type="http://schemas.openxmlformats.org/officeDocument/2006/relationships/slide" Target="slides/slide8.xml"/><Relationship Id="rId37" Type="http://schemas.openxmlformats.org/officeDocument/2006/relationships/font" Target="fonts/Roboto-regular.fntdata"/><Relationship Id="rId14" Type="http://schemas.openxmlformats.org/officeDocument/2006/relationships/slide" Target="slides/slide7.xml"/><Relationship Id="rId36" Type="http://schemas.openxmlformats.org/officeDocument/2006/relationships/font" Target="fonts/Raleway-boldItalic.fntdata"/><Relationship Id="rId17" Type="http://schemas.openxmlformats.org/officeDocument/2006/relationships/slide" Target="slides/slide10.xml"/><Relationship Id="rId39" Type="http://schemas.openxmlformats.org/officeDocument/2006/relationships/font" Target="fonts/Roboto-italic.fntdata"/><Relationship Id="rId16" Type="http://schemas.openxmlformats.org/officeDocument/2006/relationships/slide" Target="slides/slide9.xml"/><Relationship Id="rId38" Type="http://schemas.openxmlformats.org/officeDocument/2006/relationships/font" Target="fonts/Roboto-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e4f79657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e4f79657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e4f7965d9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e4f7965d9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e4f7965d9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e4f7965d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e4f7965d9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e4f7965d9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e4f7965d9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e4f7965d9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e4f7965d9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e4f7965d9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e4f7965d9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e4f7965d9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e4f7965d9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e4f7965d9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e4f7965d9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e4f7965d9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e868ac400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e868ac400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e868ac400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e868ac400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e4f79657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e4f79657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e7bdf11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e7bdf11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e868ac400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ce868ac40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e868ac40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e868ac40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eb83d39c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eb83d39c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e4f7965d9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e4f7965d9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e868ac400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ce868ac400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e868ac40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e868ac40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e868ac40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e868ac400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e4f79657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e4f79657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e7bdf11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e7bdf11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e4f7965d9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e4f7965d9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e4f7965d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e4f7965d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e4f7965d9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e4f7965d9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74" name="Google Shape;74;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5" name="Google Shape;75;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7"/>
          <p:cNvGrpSpPr/>
          <p:nvPr/>
        </p:nvGrpSpPr>
        <p:grpSpPr>
          <a:xfrm>
            <a:off x="830392" y="1191256"/>
            <a:ext cx="745763" cy="45826"/>
            <a:chOff x="4580561" y="2589004"/>
            <a:chExt cx="1064464" cy="25200"/>
          </a:xfrm>
        </p:grpSpPr>
        <p:sp>
          <p:nvSpPr>
            <p:cNvPr id="79" name="Google Shape;7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82" name="Google Shape;82;p1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3" name="Google Shape;83;p17"/>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4" name="Google Shape;84;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8"/>
          <p:cNvGrpSpPr/>
          <p:nvPr/>
        </p:nvGrpSpPr>
        <p:grpSpPr>
          <a:xfrm>
            <a:off x="830392" y="1191256"/>
            <a:ext cx="745763" cy="45826"/>
            <a:chOff x="4580561" y="2589004"/>
            <a:chExt cx="1064464" cy="25200"/>
          </a:xfrm>
        </p:grpSpPr>
        <p:sp>
          <p:nvSpPr>
            <p:cNvPr id="88" name="Google Shape;8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8"/>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91" name="Google Shape;91;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9"/>
          <p:cNvGrpSpPr/>
          <p:nvPr/>
        </p:nvGrpSpPr>
        <p:grpSpPr>
          <a:xfrm>
            <a:off x="830392" y="1191256"/>
            <a:ext cx="745763" cy="45826"/>
            <a:chOff x="4580561" y="2589004"/>
            <a:chExt cx="1064464" cy="25200"/>
          </a:xfrm>
        </p:grpSpPr>
        <p:sp>
          <p:nvSpPr>
            <p:cNvPr id="95" name="Google Shape;95;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9"/>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98" name="Google Shape;98;p19"/>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9" name="Google Shape;99;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p20"/>
          <p:cNvGrpSpPr/>
          <p:nvPr/>
        </p:nvGrpSpPr>
        <p:grpSpPr>
          <a:xfrm>
            <a:off x="830392" y="4169130"/>
            <a:ext cx="745763" cy="45826"/>
            <a:chOff x="4580561" y="2589004"/>
            <a:chExt cx="1064464" cy="25200"/>
          </a:xfrm>
        </p:grpSpPr>
        <p:sp>
          <p:nvSpPr>
            <p:cNvPr id="102" name="Google Shape;102;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2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5" name="Google Shape;105;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21"/>
          <p:cNvGrpSpPr/>
          <p:nvPr/>
        </p:nvGrpSpPr>
        <p:grpSpPr>
          <a:xfrm>
            <a:off x="830392" y="1191256"/>
            <a:ext cx="745763" cy="45826"/>
            <a:chOff x="4580561" y="2589004"/>
            <a:chExt cx="1064464" cy="25200"/>
          </a:xfrm>
        </p:grpSpPr>
        <p:sp>
          <p:nvSpPr>
            <p:cNvPr id="109" name="Google Shape;109;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1"/>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12" name="Google Shape;112;p21"/>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3" name="Google Shape;113;p2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4" name="Google Shape;114;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22"/>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17" name="Google Shape;117;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p23"/>
          <p:cNvGrpSpPr/>
          <p:nvPr/>
        </p:nvGrpSpPr>
        <p:grpSpPr>
          <a:xfrm>
            <a:off x="830392" y="4169130"/>
            <a:ext cx="745763" cy="45826"/>
            <a:chOff x="4580561" y="2589004"/>
            <a:chExt cx="1064464" cy="25200"/>
          </a:xfrm>
        </p:grpSpPr>
        <p:sp>
          <p:nvSpPr>
            <p:cNvPr id="120" name="Google Shape;120;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3" name="Google Shape;123;p23"/>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124" name="Google Shape;124;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ctrTitle"/>
          </p:nvPr>
        </p:nvSpPr>
        <p:spPr>
          <a:xfrm>
            <a:off x="727950" y="1508200"/>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180"/>
              <a:t>Destination Dynamics:</a:t>
            </a:r>
            <a:endParaRPr sz="4180"/>
          </a:p>
          <a:p>
            <a:pPr indent="0" lvl="0" marL="0" rtl="0" algn="ctr">
              <a:spcBef>
                <a:spcPts val="0"/>
              </a:spcBef>
              <a:spcAft>
                <a:spcPts val="0"/>
              </a:spcAft>
              <a:buSzPts val="990"/>
              <a:buNone/>
            </a:pPr>
            <a:r>
              <a:rPr lang="en" sz="2400"/>
              <a:t>Solution for sustainable Tourism</a:t>
            </a:r>
            <a:r>
              <a:rPr lang="en" sz="4180"/>
              <a:t> </a:t>
            </a:r>
            <a:endParaRPr sz="4180"/>
          </a:p>
          <a:p>
            <a:pPr indent="0" lvl="0" marL="0" rtl="0" algn="ctr">
              <a:spcBef>
                <a:spcPts val="0"/>
              </a:spcBef>
              <a:spcAft>
                <a:spcPts val="0"/>
              </a:spcAft>
              <a:buSzPts val="990"/>
              <a:buNone/>
            </a:pPr>
            <a:r>
              <a:t/>
            </a:r>
            <a:endParaRPr b="0" sz="1000">
              <a:solidFill>
                <a:srgbClr val="0D0D0D"/>
              </a:solidFill>
              <a:highlight>
                <a:srgbClr val="FFFFFF"/>
              </a:highlight>
              <a:latin typeface="Roboto"/>
              <a:ea typeface="Roboto"/>
              <a:cs typeface="Roboto"/>
              <a:sym typeface="Roboto"/>
            </a:endParaRPr>
          </a:p>
        </p:txBody>
      </p:sp>
      <p:sp>
        <p:nvSpPr>
          <p:cNvPr id="132" name="Google Shape;132;p25"/>
          <p:cNvSpPr txBox="1"/>
          <p:nvPr>
            <p:ph idx="1" type="subTitle"/>
          </p:nvPr>
        </p:nvSpPr>
        <p:spPr>
          <a:xfrm>
            <a:off x="729625" y="3172900"/>
            <a:ext cx="7688100" cy="188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t>Team 7:</a:t>
            </a:r>
            <a:endParaRPr b="1" sz="2400"/>
          </a:p>
          <a:p>
            <a:pPr indent="0" lvl="0" marL="0" rtl="0" algn="l">
              <a:spcBef>
                <a:spcPts val="0"/>
              </a:spcBef>
              <a:spcAft>
                <a:spcPts val="0"/>
              </a:spcAft>
              <a:buNone/>
            </a:pPr>
            <a:r>
              <a:t/>
            </a:r>
            <a:endParaRPr/>
          </a:p>
          <a:p>
            <a:pPr indent="0" lvl="0" marL="0" rtl="0" algn="l">
              <a:spcBef>
                <a:spcPts val="0"/>
              </a:spcBef>
              <a:spcAft>
                <a:spcPts val="0"/>
              </a:spcAft>
              <a:buNone/>
            </a:pPr>
            <a:r>
              <a:rPr lang="en"/>
              <a:t>Karan Talati </a:t>
            </a:r>
            <a:endParaRPr/>
          </a:p>
          <a:p>
            <a:pPr indent="0" lvl="0" marL="0" rtl="0" algn="l">
              <a:spcBef>
                <a:spcPts val="0"/>
              </a:spcBef>
              <a:spcAft>
                <a:spcPts val="0"/>
              </a:spcAft>
              <a:buNone/>
            </a:pPr>
            <a:r>
              <a:rPr lang="en"/>
              <a:t>Sai Swetha Vadrevu</a:t>
            </a:r>
            <a:endParaRPr/>
          </a:p>
          <a:p>
            <a:pPr indent="0" lvl="0" marL="0" rtl="0" algn="l">
              <a:spcBef>
                <a:spcPts val="0"/>
              </a:spcBef>
              <a:spcAft>
                <a:spcPts val="0"/>
              </a:spcAft>
              <a:buNone/>
            </a:pPr>
            <a:r>
              <a:rPr lang="en"/>
              <a:t>Nithin Reddy Tummala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idx="1" type="body"/>
          </p:nvPr>
        </p:nvSpPr>
        <p:spPr>
          <a:xfrm>
            <a:off x="729450" y="1351225"/>
            <a:ext cx="7688700" cy="29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CNN</a:t>
            </a:r>
            <a:endParaRPr/>
          </a:p>
          <a:p>
            <a:pPr indent="0" lvl="0" marL="0" rtl="0" algn="l">
              <a:spcBef>
                <a:spcPts val="1200"/>
              </a:spcBef>
              <a:spcAft>
                <a:spcPts val="1200"/>
              </a:spcAft>
              <a:buNone/>
            </a:pPr>
            <a:r>
              <a:t/>
            </a:r>
            <a:endParaRPr/>
          </a:p>
        </p:txBody>
      </p:sp>
      <p:pic>
        <p:nvPicPr>
          <p:cNvPr id="190" name="Google Shape;190;p34"/>
          <p:cNvPicPr preferRelativeResize="0"/>
          <p:nvPr/>
        </p:nvPicPr>
        <p:blipFill>
          <a:blip r:embed="rId3">
            <a:alphaModFix/>
          </a:blip>
          <a:stretch>
            <a:fillRect/>
          </a:stretch>
        </p:blipFill>
        <p:spPr>
          <a:xfrm>
            <a:off x="778675" y="1739375"/>
            <a:ext cx="4504376" cy="2757300"/>
          </a:xfrm>
          <a:prstGeom prst="rect">
            <a:avLst/>
          </a:prstGeom>
          <a:noFill/>
          <a:ln>
            <a:noFill/>
          </a:ln>
        </p:spPr>
      </p:pic>
      <p:graphicFrame>
        <p:nvGraphicFramePr>
          <p:cNvPr id="191" name="Google Shape;191;p34"/>
          <p:cNvGraphicFramePr/>
          <p:nvPr/>
        </p:nvGraphicFramePr>
        <p:xfrm>
          <a:off x="5698400" y="3583450"/>
          <a:ext cx="3000000" cy="3000000"/>
        </p:xfrm>
        <a:graphic>
          <a:graphicData uri="http://schemas.openxmlformats.org/drawingml/2006/table">
            <a:tbl>
              <a:tblPr>
                <a:noFill/>
                <a:tableStyleId>{A0D8916C-FB82-458A-AEB2-DC00C06EC6C1}</a:tableStyleId>
              </a:tblPr>
              <a:tblGrid>
                <a:gridCol w="1063625"/>
                <a:gridCol w="1063625"/>
                <a:gridCol w="1063625"/>
              </a:tblGrid>
              <a:tr h="294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R Squared</a:t>
                      </a:r>
                      <a:endParaRPr/>
                    </a:p>
                  </a:txBody>
                  <a:tcPr marT="91425" marB="91425" marR="91425" marL="91425"/>
                </a:tc>
              </a:tr>
              <a:tr h="294250">
                <a:tc>
                  <a:txBody>
                    <a:bodyPr/>
                    <a:lstStyle/>
                    <a:p>
                      <a:pPr indent="0" lvl="0" marL="0" rtl="0" algn="l">
                        <a:spcBef>
                          <a:spcPts val="0"/>
                        </a:spcBef>
                        <a:spcAft>
                          <a:spcPts val="0"/>
                        </a:spcAft>
                        <a:buNone/>
                      </a:pPr>
                      <a:r>
                        <a:rPr lang="en"/>
                        <a:t>Train data</a:t>
                      </a:r>
                      <a:endParaRPr/>
                    </a:p>
                  </a:txBody>
                  <a:tcPr marT="91425" marB="91425" marR="91425" marL="91425"/>
                </a:tc>
                <a:tc>
                  <a:txBody>
                    <a:bodyPr/>
                    <a:lstStyle/>
                    <a:p>
                      <a:pPr indent="0" lvl="0" marL="0" rtl="0" algn="l">
                        <a:spcBef>
                          <a:spcPts val="0"/>
                        </a:spcBef>
                        <a:spcAft>
                          <a:spcPts val="0"/>
                        </a:spcAft>
                        <a:buNone/>
                      </a:pPr>
                      <a:r>
                        <a:rPr lang="en"/>
                        <a:t>4822.76</a:t>
                      </a:r>
                      <a:endParaRPr/>
                    </a:p>
                  </a:txBody>
                  <a:tcPr marT="91425" marB="91425" marR="91425" marL="91425"/>
                </a:tc>
                <a:tc>
                  <a:txBody>
                    <a:bodyPr/>
                    <a:lstStyle/>
                    <a:p>
                      <a:pPr indent="0" lvl="0" marL="0" rtl="0" algn="l">
                        <a:spcBef>
                          <a:spcPts val="0"/>
                        </a:spcBef>
                        <a:spcAft>
                          <a:spcPts val="0"/>
                        </a:spcAft>
                        <a:buNone/>
                      </a:pPr>
                      <a:r>
                        <a:rPr lang="en"/>
                        <a:t>0.87</a:t>
                      </a:r>
                      <a:endParaRPr/>
                    </a:p>
                  </a:txBody>
                  <a:tcPr marT="91425" marB="91425" marR="91425" marL="91425"/>
                </a:tc>
              </a:tr>
              <a:tr h="294250">
                <a:tc>
                  <a:txBody>
                    <a:bodyPr/>
                    <a:lstStyle/>
                    <a:p>
                      <a:pPr indent="0" lvl="0" marL="0" rtl="0" algn="l">
                        <a:spcBef>
                          <a:spcPts val="0"/>
                        </a:spcBef>
                        <a:spcAft>
                          <a:spcPts val="0"/>
                        </a:spcAft>
                        <a:buNone/>
                      </a:pPr>
                      <a:r>
                        <a:rPr lang="en"/>
                        <a:t>Test data</a:t>
                      </a:r>
                      <a:endParaRPr/>
                    </a:p>
                  </a:txBody>
                  <a:tcPr marT="91425" marB="91425" marR="91425" marL="91425"/>
                </a:tc>
                <a:tc>
                  <a:txBody>
                    <a:bodyPr/>
                    <a:lstStyle/>
                    <a:p>
                      <a:pPr indent="0" lvl="0" marL="0" rtl="0" algn="l">
                        <a:spcBef>
                          <a:spcPts val="0"/>
                        </a:spcBef>
                        <a:spcAft>
                          <a:spcPts val="0"/>
                        </a:spcAft>
                        <a:buNone/>
                      </a:pPr>
                      <a:r>
                        <a:rPr lang="en"/>
                        <a:t>5130.74</a:t>
                      </a:r>
                      <a:endParaRPr/>
                    </a:p>
                  </a:txBody>
                  <a:tcPr marT="91425" marB="91425" marR="91425" marL="91425"/>
                </a:tc>
                <a:tc>
                  <a:txBody>
                    <a:bodyPr/>
                    <a:lstStyle/>
                    <a:p>
                      <a:pPr indent="0" lvl="0" marL="0" rtl="0" algn="l">
                        <a:spcBef>
                          <a:spcPts val="0"/>
                        </a:spcBef>
                        <a:spcAft>
                          <a:spcPts val="0"/>
                        </a:spcAft>
                        <a:buNone/>
                      </a:pPr>
                      <a:r>
                        <a:rPr lang="en"/>
                        <a:t>0.85</a:t>
                      </a:r>
                      <a:endParaRPr/>
                    </a:p>
                  </a:txBody>
                  <a:tcPr marT="91425" marB="91425" marR="91425" marL="91425"/>
                </a:tc>
              </a:tr>
            </a:tbl>
          </a:graphicData>
        </a:graphic>
      </p:graphicFrame>
      <p:sp>
        <p:nvSpPr>
          <p:cNvPr id="192" name="Google Shape;192;p34"/>
          <p:cNvSpPr txBox="1"/>
          <p:nvPr/>
        </p:nvSpPr>
        <p:spPr>
          <a:xfrm>
            <a:off x="5698400" y="1547075"/>
            <a:ext cx="2940600" cy="14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latin typeface="Lato"/>
                <a:ea typeface="Lato"/>
                <a:cs typeface="Lato"/>
                <a:sym typeface="Lato"/>
              </a:rPr>
              <a:t>Input Layer: Conv1D</a:t>
            </a:r>
            <a:endParaRPr sz="1300">
              <a:solidFill>
                <a:srgbClr val="595959"/>
              </a:solidFill>
              <a:latin typeface="Lato"/>
              <a:ea typeface="Lato"/>
              <a:cs typeface="Lato"/>
              <a:sym typeface="Lato"/>
            </a:endParaRPr>
          </a:p>
          <a:p>
            <a:pPr indent="0" lvl="0" marL="0" rtl="0" algn="l">
              <a:spcBef>
                <a:spcPts val="0"/>
              </a:spcBef>
              <a:spcAft>
                <a:spcPts val="0"/>
              </a:spcAft>
              <a:buNone/>
            </a:pPr>
            <a:r>
              <a:rPr lang="en" sz="1300">
                <a:solidFill>
                  <a:srgbClr val="595959"/>
                </a:solidFill>
                <a:latin typeface="Lato"/>
                <a:ea typeface="Lato"/>
                <a:cs typeface="Lato"/>
                <a:sym typeface="Lato"/>
              </a:rPr>
              <a:t>Maxpooling Layer: MaxPooling1D (pool_size=2)</a:t>
            </a:r>
            <a:endParaRPr sz="1300">
              <a:solidFill>
                <a:srgbClr val="595959"/>
              </a:solidFill>
              <a:latin typeface="Lato"/>
              <a:ea typeface="Lato"/>
              <a:cs typeface="Lato"/>
              <a:sym typeface="Lato"/>
            </a:endParaRPr>
          </a:p>
          <a:p>
            <a:pPr indent="0" lvl="0" marL="0" rtl="0" algn="l">
              <a:spcBef>
                <a:spcPts val="0"/>
              </a:spcBef>
              <a:spcAft>
                <a:spcPts val="0"/>
              </a:spcAft>
              <a:buNone/>
            </a:pPr>
            <a:r>
              <a:rPr lang="en" sz="1300">
                <a:solidFill>
                  <a:srgbClr val="595959"/>
                </a:solidFill>
                <a:latin typeface="Lato"/>
                <a:ea typeface="Lato"/>
                <a:cs typeface="Lato"/>
                <a:sym typeface="Lato"/>
              </a:rPr>
              <a:t>Flatten Layer</a:t>
            </a:r>
            <a:endParaRPr sz="1300">
              <a:solidFill>
                <a:srgbClr val="595959"/>
              </a:solidFill>
              <a:latin typeface="Lato"/>
              <a:ea typeface="Lato"/>
              <a:cs typeface="Lato"/>
              <a:sym typeface="Lato"/>
            </a:endParaRPr>
          </a:p>
          <a:p>
            <a:pPr indent="0" lvl="0" marL="0" rtl="0" algn="l">
              <a:spcBef>
                <a:spcPts val="0"/>
              </a:spcBef>
              <a:spcAft>
                <a:spcPts val="0"/>
              </a:spcAft>
              <a:buNone/>
            </a:pPr>
            <a:r>
              <a:rPr lang="en" sz="1300">
                <a:solidFill>
                  <a:srgbClr val="595959"/>
                </a:solidFill>
                <a:latin typeface="Lato"/>
                <a:ea typeface="Lato"/>
                <a:cs typeface="Lato"/>
                <a:sym typeface="Lato"/>
              </a:rPr>
              <a:t>Dense Layers: 2</a:t>
            </a:r>
            <a:endParaRPr sz="1300">
              <a:solidFill>
                <a:srgbClr val="595959"/>
              </a:solidFill>
              <a:latin typeface="Lato"/>
              <a:ea typeface="Lato"/>
              <a:cs typeface="Lato"/>
              <a:sym typeface="Lato"/>
            </a:endParaRPr>
          </a:p>
          <a:p>
            <a:pPr indent="0" lvl="0" marL="0" rtl="0" algn="l">
              <a:spcBef>
                <a:spcPts val="0"/>
              </a:spcBef>
              <a:spcAft>
                <a:spcPts val="0"/>
              </a:spcAft>
              <a:buNone/>
            </a:pPr>
            <a:r>
              <a:rPr lang="en" sz="1300">
                <a:solidFill>
                  <a:srgbClr val="595959"/>
                </a:solidFill>
                <a:latin typeface="Lato"/>
                <a:ea typeface="Lato"/>
                <a:cs typeface="Lato"/>
                <a:sym typeface="Lato"/>
              </a:rPr>
              <a:t>Activation Function: Relu</a:t>
            </a:r>
            <a:endParaRPr sz="1300">
              <a:solidFill>
                <a:srgbClr val="595959"/>
              </a:solidFill>
              <a:latin typeface="Lato"/>
              <a:ea typeface="Lato"/>
              <a:cs typeface="Lato"/>
              <a:sym typeface="Lato"/>
            </a:endParaRPr>
          </a:p>
          <a:p>
            <a:pPr indent="0" lvl="0" marL="0" rtl="0" algn="l">
              <a:spcBef>
                <a:spcPts val="0"/>
              </a:spcBef>
              <a:spcAft>
                <a:spcPts val="0"/>
              </a:spcAft>
              <a:buNone/>
            </a:pPr>
            <a:r>
              <a:rPr lang="en" sz="1300">
                <a:solidFill>
                  <a:srgbClr val="595959"/>
                </a:solidFill>
                <a:latin typeface="Lato"/>
                <a:ea typeface="Lato"/>
                <a:cs typeface="Lato"/>
                <a:sym typeface="Lato"/>
              </a:rPr>
              <a:t>Calculated loss for batch size= 32, epoch= 100 with Adam Optimizer</a:t>
            </a:r>
            <a:endParaRPr sz="1300">
              <a:solidFill>
                <a:srgbClr val="595959"/>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idx="1" type="body"/>
          </p:nvPr>
        </p:nvSpPr>
        <p:spPr>
          <a:xfrm>
            <a:off x="729450" y="1340150"/>
            <a:ext cx="7688700" cy="299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GRU</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198" name="Google Shape;198;p35"/>
          <p:cNvGraphicFramePr/>
          <p:nvPr/>
        </p:nvGraphicFramePr>
        <p:xfrm>
          <a:off x="5499025" y="3247375"/>
          <a:ext cx="3000000" cy="3000000"/>
        </p:xfrm>
        <a:graphic>
          <a:graphicData uri="http://schemas.openxmlformats.org/drawingml/2006/table">
            <a:tbl>
              <a:tblPr>
                <a:noFill/>
                <a:tableStyleId>{A0D8916C-FB82-458A-AEB2-DC00C06EC6C1}</a:tableStyleId>
              </a:tblPr>
              <a:tblGrid>
                <a:gridCol w="1063625"/>
                <a:gridCol w="1063625"/>
                <a:gridCol w="1063625"/>
              </a:tblGrid>
              <a:tr h="294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R Squared</a:t>
                      </a:r>
                      <a:endParaRPr/>
                    </a:p>
                  </a:txBody>
                  <a:tcPr marT="91425" marB="91425" marR="91425" marL="91425"/>
                </a:tc>
              </a:tr>
              <a:tr h="294250">
                <a:tc>
                  <a:txBody>
                    <a:bodyPr/>
                    <a:lstStyle/>
                    <a:p>
                      <a:pPr indent="0" lvl="0" marL="0" rtl="0" algn="l">
                        <a:spcBef>
                          <a:spcPts val="0"/>
                        </a:spcBef>
                        <a:spcAft>
                          <a:spcPts val="0"/>
                        </a:spcAft>
                        <a:buNone/>
                      </a:pPr>
                      <a:r>
                        <a:rPr lang="en"/>
                        <a:t>Train data</a:t>
                      </a:r>
                      <a:endParaRPr/>
                    </a:p>
                  </a:txBody>
                  <a:tcPr marT="91425" marB="91425" marR="91425" marL="91425"/>
                </a:tc>
                <a:tc>
                  <a:txBody>
                    <a:bodyPr/>
                    <a:lstStyle/>
                    <a:p>
                      <a:pPr indent="0" lvl="0" marL="0" rtl="0" algn="l">
                        <a:spcBef>
                          <a:spcPts val="0"/>
                        </a:spcBef>
                        <a:spcAft>
                          <a:spcPts val="0"/>
                        </a:spcAft>
                        <a:buNone/>
                      </a:pPr>
                      <a:r>
                        <a:rPr lang="en"/>
                        <a:t>4488.08</a:t>
                      </a:r>
                      <a:endParaRPr/>
                    </a:p>
                  </a:txBody>
                  <a:tcPr marT="91425" marB="91425" marR="91425" marL="91425"/>
                </a:tc>
                <a:tc>
                  <a:txBody>
                    <a:bodyPr/>
                    <a:lstStyle/>
                    <a:p>
                      <a:pPr indent="0" lvl="0" marL="0" rtl="0" algn="l">
                        <a:spcBef>
                          <a:spcPts val="0"/>
                        </a:spcBef>
                        <a:spcAft>
                          <a:spcPts val="0"/>
                        </a:spcAft>
                        <a:buNone/>
                      </a:pPr>
                      <a:r>
                        <a:rPr lang="en"/>
                        <a:t>0.889</a:t>
                      </a:r>
                      <a:endParaRPr/>
                    </a:p>
                  </a:txBody>
                  <a:tcPr marT="91425" marB="91425" marR="91425" marL="91425"/>
                </a:tc>
              </a:tr>
              <a:tr h="294250">
                <a:tc>
                  <a:txBody>
                    <a:bodyPr/>
                    <a:lstStyle/>
                    <a:p>
                      <a:pPr indent="0" lvl="0" marL="0" rtl="0" algn="l">
                        <a:spcBef>
                          <a:spcPts val="0"/>
                        </a:spcBef>
                        <a:spcAft>
                          <a:spcPts val="0"/>
                        </a:spcAft>
                        <a:buNone/>
                      </a:pPr>
                      <a:r>
                        <a:rPr lang="en"/>
                        <a:t>Test data</a:t>
                      </a:r>
                      <a:endParaRPr/>
                    </a:p>
                  </a:txBody>
                  <a:tcPr marT="91425" marB="91425" marR="91425" marL="91425"/>
                </a:tc>
                <a:tc>
                  <a:txBody>
                    <a:bodyPr/>
                    <a:lstStyle/>
                    <a:p>
                      <a:pPr indent="0" lvl="0" marL="0" rtl="0" algn="l">
                        <a:spcBef>
                          <a:spcPts val="0"/>
                        </a:spcBef>
                        <a:spcAft>
                          <a:spcPts val="0"/>
                        </a:spcAft>
                        <a:buNone/>
                      </a:pPr>
                      <a:r>
                        <a:rPr lang="en"/>
                        <a:t>4553.20</a:t>
                      </a:r>
                      <a:endParaRPr/>
                    </a:p>
                  </a:txBody>
                  <a:tcPr marT="91425" marB="91425" marR="91425" marL="91425"/>
                </a:tc>
                <a:tc>
                  <a:txBody>
                    <a:bodyPr/>
                    <a:lstStyle/>
                    <a:p>
                      <a:pPr indent="0" lvl="0" marL="0" rtl="0" algn="l">
                        <a:spcBef>
                          <a:spcPts val="0"/>
                        </a:spcBef>
                        <a:spcAft>
                          <a:spcPts val="0"/>
                        </a:spcAft>
                        <a:buNone/>
                      </a:pPr>
                      <a:r>
                        <a:rPr lang="en"/>
                        <a:t>0.892</a:t>
                      </a:r>
                      <a:endParaRPr/>
                    </a:p>
                  </a:txBody>
                  <a:tcPr marT="91425" marB="91425" marR="91425" marL="91425"/>
                </a:tc>
              </a:tr>
            </a:tbl>
          </a:graphicData>
        </a:graphic>
      </p:graphicFrame>
      <p:pic>
        <p:nvPicPr>
          <p:cNvPr id="199" name="Google Shape;199;p35"/>
          <p:cNvPicPr preferRelativeResize="0"/>
          <p:nvPr/>
        </p:nvPicPr>
        <p:blipFill>
          <a:blip r:embed="rId3">
            <a:alphaModFix/>
          </a:blip>
          <a:stretch>
            <a:fillRect/>
          </a:stretch>
        </p:blipFill>
        <p:spPr>
          <a:xfrm>
            <a:off x="729450" y="1716725"/>
            <a:ext cx="4165949" cy="2861925"/>
          </a:xfrm>
          <a:prstGeom prst="rect">
            <a:avLst/>
          </a:prstGeom>
          <a:noFill/>
          <a:ln>
            <a:noFill/>
          </a:ln>
        </p:spPr>
      </p:pic>
      <p:sp>
        <p:nvSpPr>
          <p:cNvPr id="200" name="Google Shape;200;p35"/>
          <p:cNvSpPr txBox="1"/>
          <p:nvPr/>
        </p:nvSpPr>
        <p:spPr>
          <a:xfrm>
            <a:off x="5382725" y="1661325"/>
            <a:ext cx="3190800" cy="1454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2 Layers </a:t>
            </a:r>
            <a:endParaRPr sz="1700">
              <a:solidFill>
                <a:srgbClr val="595959"/>
              </a:solidFill>
              <a:latin typeface="Lato"/>
              <a:ea typeface="Lato"/>
              <a:cs typeface="Lato"/>
              <a:sym typeface="Lato"/>
            </a:endParaRPr>
          </a:p>
          <a:p>
            <a:pPr indent="-336550" lvl="0" marL="457200" rtl="0" algn="l">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Relu activation function</a:t>
            </a:r>
            <a:endParaRPr sz="1700">
              <a:solidFill>
                <a:srgbClr val="595959"/>
              </a:solidFill>
              <a:latin typeface="Lato"/>
              <a:ea typeface="Lato"/>
              <a:cs typeface="Lato"/>
              <a:sym typeface="Lato"/>
            </a:endParaRPr>
          </a:p>
          <a:p>
            <a:pPr indent="-336550" lvl="0" marL="457200" rtl="0" algn="l">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32 neurons in each layer</a:t>
            </a:r>
            <a:endParaRPr sz="1700">
              <a:solidFill>
                <a:srgbClr val="595959"/>
              </a:solidFill>
              <a:latin typeface="Lato"/>
              <a:ea typeface="Lato"/>
              <a:cs typeface="Lato"/>
              <a:sym typeface="Lato"/>
            </a:endParaRPr>
          </a:p>
          <a:p>
            <a:pPr indent="-336550" lvl="0" marL="457200" rtl="0" algn="l">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Epoch: 200 </a:t>
            </a:r>
            <a:endParaRPr sz="1700">
              <a:solidFill>
                <a:srgbClr val="595959"/>
              </a:solidFill>
              <a:latin typeface="Lato"/>
              <a:ea typeface="Lato"/>
              <a:cs typeface="Lato"/>
              <a:sym typeface="Lato"/>
            </a:endParaRPr>
          </a:p>
          <a:p>
            <a:pPr indent="-336550" lvl="0" marL="457200" rtl="0" algn="l">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Adam’s Optimizer</a:t>
            </a:r>
            <a:endParaRPr sz="1700">
              <a:solidFill>
                <a:srgbClr val="595959"/>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idx="1" type="body"/>
          </p:nvPr>
        </p:nvSpPr>
        <p:spPr>
          <a:xfrm>
            <a:off x="729450" y="1329075"/>
            <a:ext cx="7688700" cy="31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LSTM</a:t>
            </a:r>
            <a:endParaRPr/>
          </a:p>
          <a:p>
            <a:pPr indent="0" lvl="0" marL="0" rtl="0" algn="l">
              <a:spcBef>
                <a:spcPts val="1200"/>
              </a:spcBef>
              <a:spcAft>
                <a:spcPts val="1200"/>
              </a:spcAft>
              <a:buNone/>
            </a:pPr>
            <a:r>
              <a:t/>
            </a:r>
            <a:endParaRPr/>
          </a:p>
        </p:txBody>
      </p:sp>
      <p:pic>
        <p:nvPicPr>
          <p:cNvPr id="206" name="Google Shape;206;p36"/>
          <p:cNvPicPr preferRelativeResize="0"/>
          <p:nvPr/>
        </p:nvPicPr>
        <p:blipFill>
          <a:blip r:embed="rId3">
            <a:alphaModFix/>
          </a:blip>
          <a:stretch>
            <a:fillRect/>
          </a:stretch>
        </p:blipFill>
        <p:spPr>
          <a:xfrm>
            <a:off x="800825" y="1776525"/>
            <a:ext cx="3950600" cy="2764475"/>
          </a:xfrm>
          <a:prstGeom prst="rect">
            <a:avLst/>
          </a:prstGeom>
          <a:noFill/>
          <a:ln>
            <a:noFill/>
          </a:ln>
        </p:spPr>
      </p:pic>
      <p:graphicFrame>
        <p:nvGraphicFramePr>
          <p:cNvPr id="207" name="Google Shape;207;p36"/>
          <p:cNvGraphicFramePr/>
          <p:nvPr/>
        </p:nvGraphicFramePr>
        <p:xfrm>
          <a:off x="5172275" y="3274863"/>
          <a:ext cx="3000000" cy="3000000"/>
        </p:xfrm>
        <a:graphic>
          <a:graphicData uri="http://schemas.openxmlformats.org/drawingml/2006/table">
            <a:tbl>
              <a:tblPr>
                <a:noFill/>
                <a:tableStyleId>{A0D8916C-FB82-458A-AEB2-DC00C06EC6C1}</a:tableStyleId>
              </a:tblPr>
              <a:tblGrid>
                <a:gridCol w="1122575"/>
                <a:gridCol w="1141850"/>
                <a:gridCol w="1103300"/>
              </a:tblGrid>
              <a:tr h="367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R </a:t>
                      </a:r>
                      <a:r>
                        <a:rPr lang="en"/>
                        <a:t>squared</a:t>
                      </a:r>
                      <a:endParaRPr/>
                    </a:p>
                  </a:txBody>
                  <a:tcPr marT="91425" marB="91425" marR="91425" marL="91425"/>
                </a:tc>
              </a:tr>
              <a:tr h="367075">
                <a:tc>
                  <a:txBody>
                    <a:bodyPr/>
                    <a:lstStyle/>
                    <a:p>
                      <a:pPr indent="0" lvl="0" marL="0" rtl="0" algn="l">
                        <a:spcBef>
                          <a:spcPts val="0"/>
                        </a:spcBef>
                        <a:spcAft>
                          <a:spcPts val="0"/>
                        </a:spcAft>
                        <a:buNone/>
                      </a:pPr>
                      <a:r>
                        <a:rPr lang="en"/>
                        <a:t>Train data</a:t>
                      </a:r>
                      <a:endParaRPr/>
                    </a:p>
                  </a:txBody>
                  <a:tcPr marT="91425" marB="91425" marR="91425" marL="91425"/>
                </a:tc>
                <a:tc>
                  <a:txBody>
                    <a:bodyPr/>
                    <a:lstStyle/>
                    <a:p>
                      <a:pPr indent="0" lvl="0" marL="0" rtl="0" algn="l">
                        <a:spcBef>
                          <a:spcPts val="0"/>
                        </a:spcBef>
                        <a:spcAft>
                          <a:spcPts val="0"/>
                        </a:spcAft>
                        <a:buNone/>
                      </a:pPr>
                      <a:r>
                        <a:rPr lang="en"/>
                        <a:t>4463.25</a:t>
                      </a:r>
                      <a:endParaRPr/>
                    </a:p>
                  </a:txBody>
                  <a:tcPr marT="91425" marB="91425" marR="91425" marL="91425"/>
                </a:tc>
                <a:tc>
                  <a:txBody>
                    <a:bodyPr/>
                    <a:lstStyle/>
                    <a:p>
                      <a:pPr indent="0" lvl="0" marL="0" rtl="0" algn="l">
                        <a:spcBef>
                          <a:spcPts val="0"/>
                        </a:spcBef>
                        <a:spcAft>
                          <a:spcPts val="0"/>
                        </a:spcAft>
                        <a:buNone/>
                      </a:pPr>
                      <a:r>
                        <a:rPr lang="en"/>
                        <a:t>0.890</a:t>
                      </a:r>
                      <a:endParaRPr/>
                    </a:p>
                  </a:txBody>
                  <a:tcPr marT="91425" marB="91425" marR="91425" marL="91425"/>
                </a:tc>
              </a:tr>
              <a:tr h="367075">
                <a:tc>
                  <a:txBody>
                    <a:bodyPr/>
                    <a:lstStyle/>
                    <a:p>
                      <a:pPr indent="0" lvl="0" marL="0" rtl="0" algn="l">
                        <a:spcBef>
                          <a:spcPts val="0"/>
                        </a:spcBef>
                        <a:spcAft>
                          <a:spcPts val="0"/>
                        </a:spcAft>
                        <a:buNone/>
                      </a:pPr>
                      <a:r>
                        <a:rPr lang="en"/>
                        <a:t>Test data</a:t>
                      </a:r>
                      <a:endParaRPr/>
                    </a:p>
                  </a:txBody>
                  <a:tcPr marT="91425" marB="91425" marR="91425" marL="91425"/>
                </a:tc>
                <a:tc>
                  <a:txBody>
                    <a:bodyPr/>
                    <a:lstStyle/>
                    <a:p>
                      <a:pPr indent="0" lvl="0" marL="0" rtl="0" algn="l">
                        <a:spcBef>
                          <a:spcPts val="0"/>
                        </a:spcBef>
                        <a:spcAft>
                          <a:spcPts val="0"/>
                        </a:spcAft>
                        <a:buNone/>
                      </a:pPr>
                      <a:r>
                        <a:rPr lang="en"/>
                        <a:t>4396.71</a:t>
                      </a:r>
                      <a:endParaRPr/>
                    </a:p>
                  </a:txBody>
                  <a:tcPr marT="91425" marB="91425" marR="91425" marL="91425"/>
                </a:tc>
                <a:tc>
                  <a:txBody>
                    <a:bodyPr/>
                    <a:lstStyle/>
                    <a:p>
                      <a:pPr indent="0" lvl="0" marL="0" rtl="0" algn="l">
                        <a:spcBef>
                          <a:spcPts val="0"/>
                        </a:spcBef>
                        <a:spcAft>
                          <a:spcPts val="0"/>
                        </a:spcAft>
                        <a:buNone/>
                      </a:pPr>
                      <a:r>
                        <a:rPr lang="en"/>
                        <a:t>0.913 </a:t>
                      </a:r>
                      <a:endParaRPr/>
                    </a:p>
                  </a:txBody>
                  <a:tcPr marT="91425" marB="91425" marR="91425" marL="91425"/>
                </a:tc>
              </a:tr>
            </a:tbl>
          </a:graphicData>
        </a:graphic>
      </p:graphicFrame>
      <p:sp>
        <p:nvSpPr>
          <p:cNvPr id="208" name="Google Shape;208;p36"/>
          <p:cNvSpPr txBox="1"/>
          <p:nvPr/>
        </p:nvSpPr>
        <p:spPr>
          <a:xfrm>
            <a:off x="5322200" y="1776525"/>
            <a:ext cx="3217800" cy="97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3 Layers, 1 fully connected layer</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64 neurons in each layer</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Epoch: 170</a:t>
            </a:r>
            <a:endParaRPr sz="13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Adam’s Optimizer</a:t>
            </a:r>
            <a:endParaRPr sz="1300">
              <a:solidFill>
                <a:srgbClr val="595959"/>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idx="1" type="body"/>
          </p:nvPr>
        </p:nvSpPr>
        <p:spPr>
          <a:xfrm>
            <a:off x="729450" y="1384450"/>
            <a:ext cx="7688700" cy="295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Predicting the average age in each time slot:</a:t>
            </a:r>
            <a:endParaRPr b="1"/>
          </a:p>
          <a:p>
            <a:pPr indent="0" lvl="0" marL="0" rtl="0" algn="l">
              <a:spcBef>
                <a:spcPts val="1200"/>
              </a:spcBef>
              <a:spcAft>
                <a:spcPts val="0"/>
              </a:spcAft>
              <a:buNone/>
            </a:pPr>
            <a:r>
              <a:rPr lang="en"/>
              <a:t>Random Forest Regressor:</a:t>
            </a:r>
            <a:endParaRPr/>
          </a:p>
          <a:p>
            <a:pPr indent="0" lvl="0" marL="0" rtl="0" algn="l">
              <a:spcBef>
                <a:spcPts val="1200"/>
              </a:spcBef>
              <a:spcAft>
                <a:spcPts val="1200"/>
              </a:spcAft>
              <a:buNone/>
            </a:pPr>
            <a:r>
              <a:t/>
            </a:r>
            <a:endParaRPr/>
          </a:p>
        </p:txBody>
      </p:sp>
      <p:pic>
        <p:nvPicPr>
          <p:cNvPr id="214" name="Google Shape;214;p37"/>
          <p:cNvPicPr preferRelativeResize="0"/>
          <p:nvPr/>
        </p:nvPicPr>
        <p:blipFill>
          <a:blip r:embed="rId3">
            <a:alphaModFix/>
          </a:blip>
          <a:stretch>
            <a:fillRect/>
          </a:stretch>
        </p:blipFill>
        <p:spPr>
          <a:xfrm>
            <a:off x="1030025" y="2215125"/>
            <a:ext cx="5006175" cy="2447700"/>
          </a:xfrm>
          <a:prstGeom prst="rect">
            <a:avLst/>
          </a:prstGeom>
          <a:noFill/>
          <a:ln>
            <a:noFill/>
          </a:ln>
        </p:spPr>
      </p:pic>
      <p:sp>
        <p:nvSpPr>
          <p:cNvPr id="215" name="Google Shape;215;p37"/>
          <p:cNvSpPr txBox="1"/>
          <p:nvPr/>
        </p:nvSpPr>
        <p:spPr>
          <a:xfrm>
            <a:off x="6656425" y="2890725"/>
            <a:ext cx="15837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RMSE: 9.67</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R Squared value: -0.18</a:t>
            </a: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idx="1" type="body"/>
          </p:nvPr>
        </p:nvSpPr>
        <p:spPr>
          <a:xfrm>
            <a:off x="729450" y="1384450"/>
            <a:ext cx="7688700" cy="295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t>Predicting the average age in each time slot:</a:t>
            </a:r>
            <a:endParaRPr b="1" sz="1700"/>
          </a:p>
          <a:p>
            <a:pPr indent="0" lvl="0" marL="0" rtl="0" algn="l">
              <a:spcBef>
                <a:spcPts val="1200"/>
              </a:spcBef>
              <a:spcAft>
                <a:spcPts val="0"/>
              </a:spcAft>
              <a:buNone/>
            </a:pPr>
            <a:r>
              <a:rPr lang="en"/>
              <a:t>Random Forest Regressor:</a:t>
            </a:r>
            <a:endParaRPr/>
          </a:p>
          <a:p>
            <a:pPr indent="0" lvl="0" marL="0" rtl="0" algn="l">
              <a:spcBef>
                <a:spcPts val="1200"/>
              </a:spcBef>
              <a:spcAft>
                <a:spcPts val="1200"/>
              </a:spcAft>
              <a:buNone/>
            </a:pPr>
            <a:r>
              <a:t/>
            </a:r>
            <a:endParaRPr/>
          </a:p>
        </p:txBody>
      </p:sp>
      <p:graphicFrame>
        <p:nvGraphicFramePr>
          <p:cNvPr id="221" name="Google Shape;221;p38"/>
          <p:cNvGraphicFramePr/>
          <p:nvPr/>
        </p:nvGraphicFramePr>
        <p:xfrm>
          <a:off x="898925" y="2305950"/>
          <a:ext cx="3000000" cy="3000000"/>
        </p:xfrm>
        <a:graphic>
          <a:graphicData uri="http://schemas.openxmlformats.org/drawingml/2006/table">
            <a:tbl>
              <a:tblPr>
                <a:noFill/>
                <a:tableStyleId>{A0D8916C-FB82-458A-AEB2-DC00C06EC6C1}</a:tableStyleId>
              </a:tblPr>
              <a:tblGrid>
                <a:gridCol w="1206500"/>
                <a:gridCol w="1206500"/>
                <a:gridCol w="1206500"/>
                <a:gridCol w="1206500"/>
                <a:gridCol w="1206500"/>
                <a:gridCol w="1206500"/>
              </a:tblGrid>
              <a:tr h="381000">
                <a:tc>
                  <a:txBody>
                    <a:bodyPr/>
                    <a:lstStyle/>
                    <a:p>
                      <a:pPr indent="0" lvl="0" marL="0" rtl="0" algn="ctr">
                        <a:lnSpc>
                          <a:spcPct val="171429"/>
                        </a:lnSpc>
                        <a:spcBef>
                          <a:spcPts val="0"/>
                        </a:spcBef>
                        <a:spcAft>
                          <a:spcPts val="0"/>
                        </a:spcAft>
                        <a:buNone/>
                      </a:pPr>
                      <a:r>
                        <a:rPr b="1" lang="en" sz="950">
                          <a:solidFill>
                            <a:schemeClr val="dk2"/>
                          </a:solidFill>
                          <a:highlight>
                            <a:schemeClr val="lt1"/>
                          </a:highlight>
                          <a:latin typeface="Roboto"/>
                          <a:ea typeface="Roboto"/>
                          <a:cs typeface="Roboto"/>
                          <a:sym typeface="Roboto"/>
                        </a:rPr>
                        <a:t>Location</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chemeClr val="dk2"/>
                          </a:solidFill>
                          <a:highlight>
                            <a:schemeClr val="lt1"/>
                          </a:highlight>
                          <a:latin typeface="Roboto"/>
                          <a:ea typeface="Roboto"/>
                          <a:cs typeface="Roboto"/>
                          <a:sym typeface="Roboto"/>
                        </a:rPr>
                        <a:t>8:00</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chemeClr val="dk2"/>
                          </a:solidFill>
                          <a:highlight>
                            <a:schemeClr val="lt1"/>
                          </a:highlight>
                          <a:latin typeface="Roboto"/>
                          <a:ea typeface="Roboto"/>
                          <a:cs typeface="Roboto"/>
                          <a:sym typeface="Roboto"/>
                        </a:rPr>
                        <a:t>10:00</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chemeClr val="dk2"/>
                          </a:solidFill>
                          <a:highlight>
                            <a:schemeClr val="lt1"/>
                          </a:highlight>
                          <a:latin typeface="Roboto"/>
                          <a:ea typeface="Roboto"/>
                          <a:cs typeface="Roboto"/>
                          <a:sym typeface="Roboto"/>
                        </a:rPr>
                        <a:t>12:00</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chemeClr val="dk2"/>
                          </a:solidFill>
                          <a:highlight>
                            <a:schemeClr val="lt1"/>
                          </a:highlight>
                          <a:latin typeface="Roboto"/>
                          <a:ea typeface="Roboto"/>
                          <a:cs typeface="Roboto"/>
                          <a:sym typeface="Roboto"/>
                        </a:rPr>
                        <a:t>14:00</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chemeClr val="dk2"/>
                          </a:solidFill>
                          <a:highlight>
                            <a:schemeClr val="lt1"/>
                          </a:highlight>
                          <a:latin typeface="Roboto"/>
                          <a:ea typeface="Roboto"/>
                          <a:cs typeface="Roboto"/>
                          <a:sym typeface="Roboto"/>
                        </a:rPr>
                        <a:t>16:00</a:t>
                      </a:r>
                      <a:endParaRPr b="1" sz="950">
                        <a:solidFill>
                          <a:schemeClr val="dk2"/>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Blue Lagoon</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32.44</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32.37</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29.13</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26.83</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28.97</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Machu Picchu</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32.47</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30.29</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23.65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28.25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24.75</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Taj Mahal</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27.12</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27.64</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28.61</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27.91</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29.54</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Doge's Palace</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40.70</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25.61</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28.47</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26.43</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37.63</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Louvre Museum</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36.56</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46.34</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34.57</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35.73</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2"/>
                          </a:solidFill>
                          <a:highlight>
                            <a:schemeClr val="lt1"/>
                          </a:highlight>
                          <a:latin typeface="Roboto"/>
                          <a:ea typeface="Roboto"/>
                          <a:cs typeface="Roboto"/>
                          <a:sym typeface="Roboto"/>
                        </a:rPr>
                        <a:t>49.78</a:t>
                      </a:r>
                      <a:endParaRPr sz="950">
                        <a:solidFill>
                          <a:schemeClr val="dk2"/>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idx="1" type="body"/>
          </p:nvPr>
        </p:nvSpPr>
        <p:spPr>
          <a:xfrm>
            <a:off x="729450" y="1340150"/>
            <a:ext cx="7688700" cy="299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Stacking (Random Forest Regressor and Gradient Boosting regressor)</a:t>
            </a:r>
            <a:endParaRPr/>
          </a:p>
        </p:txBody>
      </p:sp>
      <p:pic>
        <p:nvPicPr>
          <p:cNvPr id="227" name="Google Shape;227;p39"/>
          <p:cNvPicPr preferRelativeResize="0"/>
          <p:nvPr/>
        </p:nvPicPr>
        <p:blipFill>
          <a:blip r:embed="rId3">
            <a:alphaModFix/>
          </a:blip>
          <a:stretch>
            <a:fillRect/>
          </a:stretch>
        </p:blipFill>
        <p:spPr>
          <a:xfrm>
            <a:off x="653475" y="1882850"/>
            <a:ext cx="4984000" cy="2791050"/>
          </a:xfrm>
          <a:prstGeom prst="rect">
            <a:avLst/>
          </a:prstGeom>
          <a:noFill/>
          <a:ln>
            <a:noFill/>
          </a:ln>
        </p:spPr>
      </p:pic>
      <p:sp>
        <p:nvSpPr>
          <p:cNvPr id="228" name="Google Shape;228;p39"/>
          <p:cNvSpPr txBox="1"/>
          <p:nvPr/>
        </p:nvSpPr>
        <p:spPr>
          <a:xfrm>
            <a:off x="6368475" y="2503075"/>
            <a:ext cx="15837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RMSE: 5.85</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R Squared value: 0.57</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idx="1" type="body"/>
          </p:nvPr>
        </p:nvSpPr>
        <p:spPr>
          <a:xfrm>
            <a:off x="729450" y="1340150"/>
            <a:ext cx="7688700" cy="299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800"/>
              <a:t>Stacking (Random Forest Regressor and Gradient Boosting regressor)</a:t>
            </a:r>
            <a:endParaRPr b="1" sz="1800"/>
          </a:p>
        </p:txBody>
      </p:sp>
      <p:graphicFrame>
        <p:nvGraphicFramePr>
          <p:cNvPr id="234" name="Google Shape;234;p40"/>
          <p:cNvGraphicFramePr/>
          <p:nvPr/>
        </p:nvGraphicFramePr>
        <p:xfrm>
          <a:off x="898925" y="2305950"/>
          <a:ext cx="3000000" cy="3000000"/>
        </p:xfrm>
        <a:graphic>
          <a:graphicData uri="http://schemas.openxmlformats.org/drawingml/2006/table">
            <a:tbl>
              <a:tblPr>
                <a:noFill/>
                <a:tableStyleId>{A0D8916C-FB82-458A-AEB2-DC00C06EC6C1}</a:tableStyleId>
              </a:tblPr>
              <a:tblGrid>
                <a:gridCol w="1206500"/>
                <a:gridCol w="1206500"/>
                <a:gridCol w="1206500"/>
                <a:gridCol w="1206500"/>
                <a:gridCol w="1206500"/>
                <a:gridCol w="1206500"/>
              </a:tblGrid>
              <a:tr h="381000">
                <a:tc>
                  <a:txBody>
                    <a:bodyPr/>
                    <a:lstStyle/>
                    <a:p>
                      <a:pPr indent="0" lvl="0" marL="0" rtl="0" algn="ctr">
                        <a:lnSpc>
                          <a:spcPct val="171429"/>
                        </a:lnSpc>
                        <a:spcBef>
                          <a:spcPts val="0"/>
                        </a:spcBef>
                        <a:spcAft>
                          <a:spcPts val="0"/>
                        </a:spcAft>
                        <a:buNone/>
                      </a:pPr>
                      <a:r>
                        <a:rPr b="1" lang="en" sz="950">
                          <a:solidFill>
                            <a:srgbClr val="0D0D0D"/>
                          </a:solidFill>
                          <a:highlight>
                            <a:schemeClr val="lt1"/>
                          </a:highlight>
                          <a:latin typeface="Roboto"/>
                          <a:ea typeface="Roboto"/>
                          <a:cs typeface="Roboto"/>
                          <a:sym typeface="Roboto"/>
                        </a:rPr>
                        <a:t>Location</a:t>
                      </a:r>
                      <a:endParaRPr b="1" sz="950">
                        <a:solidFill>
                          <a:srgbClr val="0D0D0D"/>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rgbClr val="0D0D0D"/>
                          </a:solidFill>
                          <a:highlight>
                            <a:schemeClr val="lt1"/>
                          </a:highlight>
                          <a:latin typeface="Roboto"/>
                          <a:ea typeface="Roboto"/>
                          <a:cs typeface="Roboto"/>
                          <a:sym typeface="Roboto"/>
                        </a:rPr>
                        <a:t>8:00</a:t>
                      </a:r>
                      <a:endParaRPr b="1" sz="950">
                        <a:solidFill>
                          <a:srgbClr val="0D0D0D"/>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rgbClr val="0D0D0D"/>
                          </a:solidFill>
                          <a:highlight>
                            <a:schemeClr val="lt1"/>
                          </a:highlight>
                          <a:latin typeface="Roboto"/>
                          <a:ea typeface="Roboto"/>
                          <a:cs typeface="Roboto"/>
                          <a:sym typeface="Roboto"/>
                        </a:rPr>
                        <a:t>10:00</a:t>
                      </a:r>
                      <a:endParaRPr b="1" sz="950">
                        <a:solidFill>
                          <a:srgbClr val="0D0D0D"/>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rgbClr val="0D0D0D"/>
                          </a:solidFill>
                          <a:highlight>
                            <a:schemeClr val="lt1"/>
                          </a:highlight>
                          <a:latin typeface="Roboto"/>
                          <a:ea typeface="Roboto"/>
                          <a:cs typeface="Roboto"/>
                          <a:sym typeface="Roboto"/>
                        </a:rPr>
                        <a:t>12:00</a:t>
                      </a:r>
                      <a:endParaRPr b="1" sz="950">
                        <a:solidFill>
                          <a:srgbClr val="0D0D0D"/>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rgbClr val="0D0D0D"/>
                          </a:solidFill>
                          <a:highlight>
                            <a:schemeClr val="lt1"/>
                          </a:highlight>
                          <a:latin typeface="Roboto"/>
                          <a:ea typeface="Roboto"/>
                          <a:cs typeface="Roboto"/>
                          <a:sym typeface="Roboto"/>
                        </a:rPr>
                        <a:t>14:00</a:t>
                      </a:r>
                      <a:endParaRPr b="1" sz="950">
                        <a:solidFill>
                          <a:srgbClr val="0D0D0D"/>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rgbClr val="0D0D0D"/>
                          </a:solidFill>
                          <a:highlight>
                            <a:schemeClr val="lt1"/>
                          </a:highlight>
                          <a:latin typeface="Roboto"/>
                          <a:ea typeface="Roboto"/>
                          <a:cs typeface="Roboto"/>
                          <a:sym typeface="Roboto"/>
                        </a:rPr>
                        <a:t>16:00</a:t>
                      </a:r>
                      <a:endParaRPr b="1" sz="950">
                        <a:solidFill>
                          <a:srgbClr val="0D0D0D"/>
                        </a:solidFill>
                        <a:highlight>
                          <a:schemeClr val="lt1"/>
                        </a:highlight>
                        <a:latin typeface="Roboto"/>
                        <a:ea typeface="Roboto"/>
                        <a:cs typeface="Roboto"/>
                        <a:sym typeface="Roboto"/>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Blue Lagoon</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26.39</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24.91</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27.99</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31.15</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24.30</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Machu Picchu</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32.18</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29.66</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26.36</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27.33</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27.77</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Taj Mahal</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28.72</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28.82</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25.38</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30.19</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31.66</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Doge's Palace</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27.40</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25.24</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21.13</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23.00</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41.65</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Louvre Museum</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49.21</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35.43</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28.01</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43.89</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rgbClr val="0D0D0D"/>
                          </a:solidFill>
                          <a:highlight>
                            <a:schemeClr val="lt1"/>
                          </a:highlight>
                          <a:latin typeface="Roboto"/>
                          <a:ea typeface="Roboto"/>
                          <a:cs typeface="Roboto"/>
                          <a:sym typeface="Roboto"/>
                        </a:rPr>
                        <a:t>49.24</a:t>
                      </a:r>
                      <a:endParaRPr sz="950">
                        <a:solidFill>
                          <a:srgbClr val="0D0D0D"/>
                        </a:solidFill>
                        <a:highlight>
                          <a:schemeClr val="lt1"/>
                        </a:highlight>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idx="4294967295" type="body"/>
          </p:nvPr>
        </p:nvSpPr>
        <p:spPr>
          <a:xfrm>
            <a:off x="729450" y="2071125"/>
            <a:ext cx="7688700" cy="2885400"/>
          </a:xfrm>
          <a:prstGeom prst="rect">
            <a:avLst/>
          </a:prstGeom>
        </p:spPr>
        <p:txBody>
          <a:bodyPr anchorCtr="0" anchor="t" bIns="91425" lIns="91425" spcFirstLastPara="1" rIns="91425" wrap="square" tIns="91425">
            <a:normAutofit fontScale="92500" lnSpcReduction="20000"/>
          </a:bodyPr>
          <a:lstStyle/>
          <a:p>
            <a:pPr indent="-321015" lvl="0" marL="457200" rtl="0" algn="l">
              <a:spcBef>
                <a:spcPts val="0"/>
              </a:spcBef>
              <a:spcAft>
                <a:spcPts val="0"/>
              </a:spcAft>
              <a:buSzPct val="100000"/>
              <a:buChar char="●"/>
            </a:pPr>
            <a:r>
              <a:rPr lang="en" sz="1573"/>
              <a:t>Tested LSTM models with 1, 2, 3, and 4 layers.</a:t>
            </a:r>
            <a:endParaRPr sz="1573"/>
          </a:p>
          <a:p>
            <a:pPr indent="-321015" lvl="0" marL="457200" rtl="0" algn="l">
              <a:spcBef>
                <a:spcPts val="0"/>
              </a:spcBef>
              <a:spcAft>
                <a:spcPts val="0"/>
              </a:spcAft>
              <a:buSzPct val="100000"/>
              <a:buChar char="●"/>
            </a:pPr>
            <a:r>
              <a:rPr lang="en" sz="1573"/>
              <a:t>3-layer LSTM model achieved the best performance.</a:t>
            </a:r>
            <a:endParaRPr sz="1573"/>
          </a:p>
          <a:p>
            <a:pPr indent="-321015" lvl="0" marL="457200" rtl="0" algn="l">
              <a:spcBef>
                <a:spcPts val="0"/>
              </a:spcBef>
              <a:spcAft>
                <a:spcPts val="0"/>
              </a:spcAft>
              <a:buSzPct val="100000"/>
              <a:buChar char="●"/>
            </a:pPr>
            <a:r>
              <a:rPr lang="en" sz="1573"/>
              <a:t>Performance comparison based on R squared values:</a:t>
            </a:r>
            <a:endParaRPr sz="1573"/>
          </a:p>
          <a:p>
            <a:pPr indent="-321015" lvl="1" marL="914400" rtl="0" algn="l">
              <a:spcBef>
                <a:spcPts val="0"/>
              </a:spcBef>
              <a:spcAft>
                <a:spcPts val="0"/>
              </a:spcAft>
              <a:buSzPct val="100000"/>
              <a:buChar char="○"/>
            </a:pPr>
            <a:r>
              <a:rPr lang="en" sz="1573"/>
              <a:t>1 Layer LSTM: R squared = 0.87</a:t>
            </a:r>
            <a:endParaRPr sz="1573"/>
          </a:p>
          <a:p>
            <a:pPr indent="-321015" lvl="1" marL="914400" rtl="0" algn="l">
              <a:spcBef>
                <a:spcPts val="0"/>
              </a:spcBef>
              <a:spcAft>
                <a:spcPts val="0"/>
              </a:spcAft>
              <a:buSzPct val="100000"/>
              <a:buChar char="○"/>
            </a:pPr>
            <a:r>
              <a:rPr lang="en" sz="1573"/>
              <a:t>2 Layers LSTM: R squared = 0.908</a:t>
            </a:r>
            <a:endParaRPr sz="1573"/>
          </a:p>
          <a:p>
            <a:pPr indent="-321015" lvl="1" marL="914400" rtl="0" algn="l">
              <a:spcBef>
                <a:spcPts val="0"/>
              </a:spcBef>
              <a:spcAft>
                <a:spcPts val="0"/>
              </a:spcAft>
              <a:buSzPct val="100000"/>
              <a:buChar char="○"/>
            </a:pPr>
            <a:r>
              <a:rPr lang="en" sz="1573"/>
              <a:t>3 Layers LSTM: R squared = 0.913 (Optimal Model)</a:t>
            </a:r>
            <a:endParaRPr sz="1573"/>
          </a:p>
          <a:p>
            <a:pPr indent="-321015" lvl="1" marL="914400" rtl="0" algn="l">
              <a:spcBef>
                <a:spcPts val="0"/>
              </a:spcBef>
              <a:spcAft>
                <a:spcPts val="0"/>
              </a:spcAft>
              <a:buSzPct val="100000"/>
              <a:buChar char="○"/>
            </a:pPr>
            <a:r>
              <a:rPr lang="en" sz="1573"/>
              <a:t>4 Layers LSTM: R squared = 0.76</a:t>
            </a:r>
            <a:endParaRPr sz="1573"/>
          </a:p>
          <a:p>
            <a:pPr indent="-321015" lvl="0" marL="457200" rtl="0" algn="l">
              <a:spcBef>
                <a:spcPts val="0"/>
              </a:spcBef>
              <a:spcAft>
                <a:spcPts val="0"/>
              </a:spcAft>
              <a:buSzPct val="100000"/>
              <a:buChar char="●"/>
            </a:pPr>
            <a:r>
              <a:rPr lang="en" sz="1573"/>
              <a:t>The model with fewer or more than 3 layers showed decreased accuracy.</a:t>
            </a:r>
            <a:endParaRPr sz="1573"/>
          </a:p>
          <a:p>
            <a:pPr indent="-321015" lvl="0" marL="457200" rtl="0" algn="l">
              <a:spcBef>
                <a:spcPts val="0"/>
              </a:spcBef>
              <a:spcAft>
                <a:spcPts val="0"/>
              </a:spcAft>
              <a:buSzPct val="100000"/>
              <a:buChar char="●"/>
            </a:pPr>
            <a:r>
              <a:rPr lang="en" sz="1573"/>
              <a:t>Opted for the 3-layer LSTM for optimal complexity and highest predictive accuracy.</a:t>
            </a:r>
            <a:endParaRPr sz="1573"/>
          </a:p>
          <a:p>
            <a:pPr indent="-321015" lvl="0" marL="457200" rtl="0" algn="l">
              <a:spcBef>
                <a:spcPts val="0"/>
              </a:spcBef>
              <a:spcAft>
                <a:spcPts val="0"/>
              </a:spcAft>
              <a:buSzPct val="100000"/>
              <a:buChar char="●"/>
            </a:pPr>
            <a:r>
              <a:rPr lang="en" sz="1573"/>
              <a:t>After evaluating various models, we concluded that the 3-layer LSTM excels in forecasting visitor counts at each location.</a:t>
            </a:r>
            <a:endParaRPr sz="1573"/>
          </a:p>
          <a:p>
            <a:pPr indent="0" lvl="0" marL="0" rtl="0" algn="l">
              <a:spcBef>
                <a:spcPts val="1200"/>
              </a:spcBef>
              <a:spcAft>
                <a:spcPts val="1200"/>
              </a:spcAft>
              <a:buNone/>
            </a:pPr>
            <a:r>
              <a:t/>
            </a:r>
            <a:endParaRPr/>
          </a:p>
        </p:txBody>
      </p:sp>
      <p:sp>
        <p:nvSpPr>
          <p:cNvPr id="240" name="Google Shape;240;p4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Choosing Final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rgbClr val="000000"/>
              </a:buClr>
              <a:buSzPts val="990"/>
              <a:buFont typeface="Arial"/>
              <a:buNone/>
            </a:pPr>
            <a:r>
              <a:rPr lang="en" sz="1575">
                <a:solidFill>
                  <a:srgbClr val="000000"/>
                </a:solidFill>
                <a:latin typeface="Arial"/>
                <a:ea typeface="Arial"/>
                <a:cs typeface="Arial"/>
                <a:sym typeface="Arial"/>
              </a:rPr>
              <a:t>Findings of analysis (</a:t>
            </a:r>
            <a:r>
              <a:rPr lang="en" sz="1575">
                <a:solidFill>
                  <a:srgbClr val="000000"/>
                </a:solidFill>
                <a:latin typeface="Arial"/>
                <a:ea typeface="Arial"/>
                <a:cs typeface="Arial"/>
                <a:sym typeface="Arial"/>
              </a:rPr>
              <a:t>Machu Picchu)</a:t>
            </a:r>
            <a:endParaRPr sz="1575">
              <a:solidFill>
                <a:srgbClr val="000000"/>
              </a:solidFill>
              <a:latin typeface="Arial"/>
              <a:ea typeface="Arial"/>
              <a:cs typeface="Arial"/>
              <a:sym typeface="Arial"/>
            </a:endParaRPr>
          </a:p>
          <a:p>
            <a:pPr indent="0" lvl="0" marL="0" rtl="0" algn="l">
              <a:spcBef>
                <a:spcPts val="0"/>
              </a:spcBef>
              <a:spcAft>
                <a:spcPts val="0"/>
              </a:spcAft>
              <a:buSzPts val="990"/>
              <a:buNone/>
            </a:pPr>
            <a:r>
              <a:t/>
            </a:r>
            <a:endParaRPr sz="2340"/>
          </a:p>
        </p:txBody>
      </p:sp>
      <p:sp>
        <p:nvSpPr>
          <p:cNvPr id="246" name="Google Shape;246;p42"/>
          <p:cNvSpPr txBox="1"/>
          <p:nvPr>
            <p:ph idx="1" type="body"/>
          </p:nvPr>
        </p:nvSpPr>
        <p:spPr>
          <a:xfrm>
            <a:off x="654550" y="3440175"/>
            <a:ext cx="7393500" cy="1579200"/>
          </a:xfrm>
          <a:prstGeom prst="rect">
            <a:avLst/>
          </a:prstGeom>
        </p:spPr>
        <p:txBody>
          <a:bodyPr anchorCtr="0" anchor="t" bIns="91425" lIns="91425" spcFirstLastPara="1" rIns="91425" wrap="square" tIns="91425">
            <a:normAutofit fontScale="85000" lnSpcReduction="20000"/>
          </a:bodyPr>
          <a:lstStyle/>
          <a:p>
            <a:pPr indent="-293370" lvl="0" marL="457200" rtl="0" algn="l">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Optimal Visit Times:</a:t>
            </a:r>
            <a:endParaRPr b="1" sz="1200">
              <a:solidFill>
                <a:srgbClr val="0D0D0D"/>
              </a:solidFill>
              <a:highlight>
                <a:srgbClr val="FFFFFF"/>
              </a:highlight>
              <a:latin typeface="Roboto"/>
              <a:ea typeface="Roboto"/>
              <a:cs typeface="Roboto"/>
              <a:sym typeface="Roboto"/>
            </a:endParaRPr>
          </a:p>
          <a:p>
            <a:pPr indent="-293369" lvl="1" marL="914400" rtl="0" algn="l">
              <a:spcBef>
                <a:spcPts val="0"/>
              </a:spcBef>
              <a:spcAft>
                <a:spcPts val="0"/>
              </a:spcAft>
              <a:buClr>
                <a:srgbClr val="0D0D0D"/>
              </a:buClr>
              <a:buSzPct val="100000"/>
              <a:buFont typeface="Roboto"/>
              <a:buChar char="●"/>
            </a:pPr>
            <a:r>
              <a:rPr lang="en" sz="1200">
                <a:solidFill>
                  <a:srgbClr val="0D0D0D"/>
                </a:solidFill>
                <a:highlight>
                  <a:srgbClr val="FFFFFF"/>
                </a:highlight>
                <a:latin typeface="Roboto"/>
                <a:ea typeface="Roboto"/>
                <a:cs typeface="Roboto"/>
                <a:sym typeface="Roboto"/>
              </a:rPr>
              <a:t>Early mornings on Monday &amp; Thursday or late mornings on Tuesday offer quieter experiences at Machu Picchu.</a:t>
            </a:r>
            <a:endParaRPr sz="1200">
              <a:solidFill>
                <a:srgbClr val="0D0D0D"/>
              </a:solidFill>
              <a:highlight>
                <a:srgbClr val="FFFFFF"/>
              </a:highlight>
              <a:latin typeface="Roboto"/>
              <a:ea typeface="Roboto"/>
              <a:cs typeface="Roboto"/>
              <a:sym typeface="Roboto"/>
            </a:endParaRPr>
          </a:p>
          <a:p>
            <a:pPr indent="-293370" lvl="0" marL="457200" rtl="0" algn="l">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Exploration Opportunities:</a:t>
            </a:r>
            <a:endParaRPr b="1" sz="1200">
              <a:solidFill>
                <a:srgbClr val="0D0D0D"/>
              </a:solidFill>
              <a:highlight>
                <a:srgbClr val="FFFFFF"/>
              </a:highlight>
              <a:latin typeface="Roboto"/>
              <a:ea typeface="Roboto"/>
              <a:cs typeface="Roboto"/>
              <a:sym typeface="Roboto"/>
            </a:endParaRPr>
          </a:p>
          <a:p>
            <a:pPr indent="-293369" lvl="1" marL="914400" rtl="0" algn="l">
              <a:spcBef>
                <a:spcPts val="0"/>
              </a:spcBef>
              <a:spcAft>
                <a:spcPts val="0"/>
              </a:spcAft>
              <a:buClr>
                <a:srgbClr val="0D0D0D"/>
              </a:buClr>
              <a:buSzPct val="100000"/>
              <a:buFont typeface="Roboto"/>
              <a:buChar char="●"/>
            </a:pPr>
            <a:r>
              <a:rPr lang="en" sz="1200">
                <a:solidFill>
                  <a:srgbClr val="0D0D0D"/>
                </a:solidFill>
                <a:highlight>
                  <a:srgbClr val="FFFFFF"/>
                </a:highlight>
                <a:latin typeface="Roboto"/>
                <a:ea typeface="Roboto"/>
                <a:cs typeface="Roboto"/>
                <a:sym typeface="Roboto"/>
              </a:rPr>
              <a:t>Visitors can enjoy calm walks, discover hidden spots, and take stunning photos during these times.</a:t>
            </a:r>
            <a:endParaRPr sz="1200">
              <a:solidFill>
                <a:srgbClr val="0D0D0D"/>
              </a:solidFill>
              <a:highlight>
                <a:srgbClr val="FFFFFF"/>
              </a:highlight>
              <a:latin typeface="Roboto"/>
              <a:ea typeface="Roboto"/>
              <a:cs typeface="Roboto"/>
              <a:sym typeface="Roboto"/>
            </a:endParaRPr>
          </a:p>
          <a:p>
            <a:pPr indent="-293370" lvl="0" marL="457200" rtl="0" algn="l">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Enhanced Experience:</a:t>
            </a:r>
            <a:endParaRPr b="1" sz="1200">
              <a:solidFill>
                <a:srgbClr val="0D0D0D"/>
              </a:solidFill>
              <a:highlight>
                <a:srgbClr val="FFFFFF"/>
              </a:highlight>
              <a:latin typeface="Roboto"/>
              <a:ea typeface="Roboto"/>
              <a:cs typeface="Roboto"/>
              <a:sym typeface="Roboto"/>
            </a:endParaRPr>
          </a:p>
          <a:p>
            <a:pPr indent="-293369" lvl="1" marL="914400" rtl="0" algn="l">
              <a:spcBef>
                <a:spcPts val="0"/>
              </a:spcBef>
              <a:spcAft>
                <a:spcPts val="0"/>
              </a:spcAft>
              <a:buClr>
                <a:srgbClr val="0D0D0D"/>
              </a:buClr>
              <a:buSzPct val="100000"/>
              <a:buFont typeface="Roboto"/>
              <a:buChar char="●"/>
            </a:pPr>
            <a:r>
              <a:rPr lang="en" sz="1200">
                <a:solidFill>
                  <a:srgbClr val="0D0D0D"/>
                </a:solidFill>
                <a:highlight>
                  <a:srgbClr val="FFFFFF"/>
                </a:highlight>
                <a:latin typeface="Roboto"/>
                <a:ea typeface="Roboto"/>
                <a:cs typeface="Roboto"/>
                <a:sym typeface="Roboto"/>
              </a:rPr>
              <a:t>Smaller tour groups, personal interactions with guides, and peaceful surroundings contribute to a more memorable visit.</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pic>
        <p:nvPicPr>
          <p:cNvPr id="247" name="Google Shape;247;p42"/>
          <p:cNvPicPr preferRelativeResize="0"/>
          <p:nvPr/>
        </p:nvPicPr>
        <p:blipFill>
          <a:blip r:embed="rId3">
            <a:alphaModFix/>
          </a:blip>
          <a:stretch>
            <a:fillRect/>
          </a:stretch>
        </p:blipFill>
        <p:spPr>
          <a:xfrm>
            <a:off x="834775" y="1671100"/>
            <a:ext cx="4810800" cy="1443250"/>
          </a:xfrm>
          <a:prstGeom prst="rect">
            <a:avLst/>
          </a:prstGeom>
          <a:noFill/>
          <a:ln>
            <a:noFill/>
          </a:ln>
        </p:spPr>
      </p:pic>
      <p:pic>
        <p:nvPicPr>
          <p:cNvPr id="248" name="Google Shape;248;p42"/>
          <p:cNvPicPr preferRelativeResize="0"/>
          <p:nvPr/>
        </p:nvPicPr>
        <p:blipFill>
          <a:blip r:embed="rId4">
            <a:alphaModFix/>
          </a:blip>
          <a:stretch>
            <a:fillRect/>
          </a:stretch>
        </p:blipFill>
        <p:spPr>
          <a:xfrm>
            <a:off x="6075629" y="1671100"/>
            <a:ext cx="2501744" cy="16683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727650" y="1279525"/>
            <a:ext cx="7688700" cy="5352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990"/>
              <a:buNone/>
            </a:pPr>
            <a:r>
              <a:rPr lang="en" sz="1375">
                <a:solidFill>
                  <a:srgbClr val="000000"/>
                </a:solidFill>
                <a:latin typeface="Arial"/>
                <a:ea typeface="Arial"/>
                <a:cs typeface="Arial"/>
                <a:sym typeface="Arial"/>
              </a:rPr>
              <a:t>Doge's Palace</a:t>
            </a:r>
            <a:endParaRPr sz="1375">
              <a:solidFill>
                <a:srgbClr val="000000"/>
              </a:solidFill>
              <a:latin typeface="Arial"/>
              <a:ea typeface="Arial"/>
              <a:cs typeface="Arial"/>
              <a:sym typeface="Arial"/>
            </a:endParaRPr>
          </a:p>
          <a:p>
            <a:pPr indent="0" lvl="0" marL="0" rtl="0" algn="l">
              <a:spcBef>
                <a:spcPts val="1200"/>
              </a:spcBef>
              <a:spcAft>
                <a:spcPts val="0"/>
              </a:spcAft>
              <a:buSzPts val="990"/>
              <a:buNone/>
            </a:pPr>
            <a:r>
              <a:t/>
            </a:r>
            <a:endParaRPr sz="2340"/>
          </a:p>
        </p:txBody>
      </p:sp>
      <p:sp>
        <p:nvSpPr>
          <p:cNvPr id="254" name="Google Shape;254;p43"/>
          <p:cNvSpPr txBox="1"/>
          <p:nvPr>
            <p:ph idx="1" type="body"/>
          </p:nvPr>
        </p:nvSpPr>
        <p:spPr>
          <a:xfrm>
            <a:off x="727650" y="3779450"/>
            <a:ext cx="7688700" cy="1153800"/>
          </a:xfrm>
          <a:prstGeom prst="rect">
            <a:avLst/>
          </a:prstGeom>
        </p:spPr>
        <p:txBody>
          <a:bodyPr anchorCtr="0" anchor="t" bIns="91425" lIns="91425" spcFirstLastPara="1" rIns="91425" wrap="square" tIns="91425">
            <a:noAutofit/>
          </a:bodyPr>
          <a:lstStyle/>
          <a:p>
            <a:pPr indent="-302260" lvl="0" marL="457200" rtl="0" algn="l">
              <a:lnSpc>
                <a:spcPct val="95000"/>
              </a:lnSpc>
              <a:spcBef>
                <a:spcPts val="0"/>
              </a:spcBef>
              <a:spcAft>
                <a:spcPts val="0"/>
              </a:spcAft>
              <a:buClr>
                <a:srgbClr val="0D0D0D"/>
              </a:buClr>
              <a:buSzPts val="1160"/>
              <a:buFont typeface="Roboto"/>
              <a:buAutoNum type="arabicPeriod"/>
            </a:pPr>
            <a:r>
              <a:rPr b="1" lang="en" sz="1160">
                <a:solidFill>
                  <a:srgbClr val="0D0D0D"/>
                </a:solidFill>
                <a:highlight>
                  <a:srgbClr val="FFFFFF"/>
                </a:highlight>
                <a:latin typeface="Roboto"/>
                <a:ea typeface="Roboto"/>
                <a:cs typeface="Roboto"/>
                <a:sym typeface="Roboto"/>
              </a:rPr>
              <a:t>Morning Tranquility:</a:t>
            </a:r>
            <a:endParaRPr b="1" sz="1160">
              <a:solidFill>
                <a:srgbClr val="0D0D0D"/>
              </a:solidFill>
              <a:highlight>
                <a:srgbClr val="FFFFFF"/>
              </a:highlight>
              <a:latin typeface="Roboto"/>
              <a:ea typeface="Roboto"/>
              <a:cs typeface="Roboto"/>
              <a:sym typeface="Roboto"/>
            </a:endParaRPr>
          </a:p>
          <a:p>
            <a:pPr indent="-302260" lvl="1" marL="914400" rtl="0" algn="l">
              <a:lnSpc>
                <a:spcPct val="95000"/>
              </a:lnSpc>
              <a:spcBef>
                <a:spcPts val="0"/>
              </a:spcBef>
              <a:spcAft>
                <a:spcPts val="0"/>
              </a:spcAft>
              <a:buClr>
                <a:srgbClr val="0D0D0D"/>
              </a:buClr>
              <a:buSzPts val="1160"/>
              <a:buFont typeface="Roboto"/>
              <a:buChar char="●"/>
            </a:pPr>
            <a:r>
              <a:rPr lang="en" sz="1160">
                <a:solidFill>
                  <a:srgbClr val="0D0D0D"/>
                </a:solidFill>
                <a:highlight>
                  <a:srgbClr val="FFFFFF"/>
                </a:highlight>
                <a:latin typeface="Roboto"/>
                <a:ea typeface="Roboto"/>
                <a:cs typeface="Roboto"/>
                <a:sym typeface="Roboto"/>
              </a:rPr>
              <a:t>Enjoy peaceful mornings at the Doge's Palace, free from crowds.</a:t>
            </a:r>
            <a:endParaRPr sz="1160">
              <a:solidFill>
                <a:srgbClr val="0D0D0D"/>
              </a:solidFill>
              <a:highlight>
                <a:srgbClr val="FFFFFF"/>
              </a:highlight>
              <a:latin typeface="Roboto"/>
              <a:ea typeface="Roboto"/>
              <a:cs typeface="Roboto"/>
              <a:sym typeface="Roboto"/>
            </a:endParaRPr>
          </a:p>
          <a:p>
            <a:pPr indent="-302260" lvl="0" marL="457200" rtl="0" algn="l">
              <a:lnSpc>
                <a:spcPct val="95000"/>
              </a:lnSpc>
              <a:spcBef>
                <a:spcPts val="0"/>
              </a:spcBef>
              <a:spcAft>
                <a:spcPts val="0"/>
              </a:spcAft>
              <a:buClr>
                <a:srgbClr val="0D0D0D"/>
              </a:buClr>
              <a:buSzPts val="1160"/>
              <a:buFont typeface="Roboto"/>
              <a:buAutoNum type="arabicPeriod"/>
            </a:pPr>
            <a:r>
              <a:rPr b="1" lang="en" sz="1160">
                <a:solidFill>
                  <a:srgbClr val="0D0D0D"/>
                </a:solidFill>
                <a:highlight>
                  <a:srgbClr val="FFFFFF"/>
                </a:highlight>
                <a:latin typeface="Roboto"/>
                <a:ea typeface="Roboto"/>
                <a:cs typeface="Roboto"/>
                <a:sym typeface="Roboto"/>
              </a:rPr>
              <a:t>Golden Hour Charm:</a:t>
            </a:r>
            <a:endParaRPr b="1" sz="1160">
              <a:solidFill>
                <a:srgbClr val="0D0D0D"/>
              </a:solidFill>
              <a:highlight>
                <a:srgbClr val="FFFFFF"/>
              </a:highlight>
              <a:latin typeface="Roboto"/>
              <a:ea typeface="Roboto"/>
              <a:cs typeface="Roboto"/>
              <a:sym typeface="Roboto"/>
            </a:endParaRPr>
          </a:p>
          <a:p>
            <a:pPr indent="-302260" lvl="1" marL="914400" rtl="0" algn="l">
              <a:lnSpc>
                <a:spcPct val="95000"/>
              </a:lnSpc>
              <a:spcBef>
                <a:spcPts val="0"/>
              </a:spcBef>
              <a:spcAft>
                <a:spcPts val="0"/>
              </a:spcAft>
              <a:buClr>
                <a:srgbClr val="0D0D0D"/>
              </a:buClr>
              <a:buSzPts val="1160"/>
              <a:buFont typeface="Roboto"/>
              <a:buChar char="●"/>
            </a:pPr>
            <a:r>
              <a:rPr lang="en" sz="1160">
                <a:solidFill>
                  <a:srgbClr val="0D0D0D"/>
                </a:solidFill>
                <a:highlight>
                  <a:srgbClr val="FFFFFF"/>
                </a:highlight>
                <a:latin typeface="Roboto"/>
                <a:ea typeface="Roboto"/>
                <a:cs typeface="Roboto"/>
                <a:sym typeface="Roboto"/>
              </a:rPr>
              <a:t>Experience the palace's beauty in the late afternoon sunlight for stunning photos.</a:t>
            </a:r>
            <a:endParaRPr sz="1160">
              <a:solidFill>
                <a:srgbClr val="0D0D0D"/>
              </a:solidFill>
              <a:highlight>
                <a:srgbClr val="FFFFFF"/>
              </a:highlight>
              <a:latin typeface="Roboto"/>
              <a:ea typeface="Roboto"/>
              <a:cs typeface="Roboto"/>
              <a:sym typeface="Roboto"/>
            </a:endParaRPr>
          </a:p>
          <a:p>
            <a:pPr indent="-302260" lvl="0" marL="457200" rtl="0" algn="l">
              <a:lnSpc>
                <a:spcPct val="95000"/>
              </a:lnSpc>
              <a:spcBef>
                <a:spcPts val="0"/>
              </a:spcBef>
              <a:spcAft>
                <a:spcPts val="0"/>
              </a:spcAft>
              <a:buClr>
                <a:srgbClr val="0D0D0D"/>
              </a:buClr>
              <a:buSzPts val="1160"/>
              <a:buFont typeface="Roboto"/>
              <a:buAutoNum type="arabicPeriod"/>
            </a:pPr>
            <a:r>
              <a:rPr b="1" lang="en" sz="1160">
                <a:solidFill>
                  <a:srgbClr val="0D0D0D"/>
                </a:solidFill>
                <a:highlight>
                  <a:srgbClr val="FFFFFF"/>
                </a:highlight>
                <a:latin typeface="Roboto"/>
                <a:ea typeface="Roboto"/>
                <a:cs typeface="Roboto"/>
                <a:sym typeface="Roboto"/>
              </a:rPr>
              <a:t>Exclusive Access:</a:t>
            </a:r>
            <a:endParaRPr b="1" sz="1160">
              <a:solidFill>
                <a:srgbClr val="0D0D0D"/>
              </a:solidFill>
              <a:highlight>
                <a:srgbClr val="FFFFFF"/>
              </a:highlight>
              <a:latin typeface="Roboto"/>
              <a:ea typeface="Roboto"/>
              <a:cs typeface="Roboto"/>
              <a:sym typeface="Roboto"/>
            </a:endParaRPr>
          </a:p>
          <a:p>
            <a:pPr indent="-302260" lvl="1" marL="914400" rtl="0" algn="l">
              <a:lnSpc>
                <a:spcPct val="95000"/>
              </a:lnSpc>
              <a:spcBef>
                <a:spcPts val="0"/>
              </a:spcBef>
              <a:spcAft>
                <a:spcPts val="0"/>
              </a:spcAft>
              <a:buClr>
                <a:srgbClr val="0D0D0D"/>
              </a:buClr>
              <a:buSzPts val="1160"/>
              <a:buFont typeface="Roboto"/>
              <a:buChar char="●"/>
            </a:pPr>
            <a:r>
              <a:rPr lang="en" sz="1160">
                <a:solidFill>
                  <a:srgbClr val="0D0D0D"/>
                </a:solidFill>
                <a:highlight>
                  <a:srgbClr val="FFFFFF"/>
                </a:highlight>
                <a:latin typeface="Roboto"/>
                <a:ea typeface="Roboto"/>
                <a:cs typeface="Roboto"/>
                <a:sym typeface="Roboto"/>
              </a:rPr>
              <a:t>Explore exhibits and architecture intimately during quieter times.</a:t>
            </a:r>
            <a:endParaRPr sz="1160">
              <a:solidFill>
                <a:srgbClr val="0D0D0D"/>
              </a:solidFill>
              <a:highlight>
                <a:srgbClr val="FFFFFF"/>
              </a:highlight>
              <a:latin typeface="Roboto"/>
              <a:ea typeface="Roboto"/>
              <a:cs typeface="Roboto"/>
              <a:sym typeface="Roboto"/>
            </a:endParaRPr>
          </a:p>
          <a:p>
            <a:pPr indent="0" lvl="0" marL="0" rtl="0" algn="l">
              <a:lnSpc>
                <a:spcPct val="95000"/>
              </a:lnSpc>
              <a:spcBef>
                <a:spcPts val="0"/>
              </a:spcBef>
              <a:spcAft>
                <a:spcPts val="1200"/>
              </a:spcAft>
              <a:buSzPts val="605"/>
              <a:buNone/>
            </a:pPr>
            <a:r>
              <a:t/>
            </a:r>
            <a:endParaRPr sz="1014"/>
          </a:p>
        </p:txBody>
      </p:sp>
      <p:pic>
        <p:nvPicPr>
          <p:cNvPr id="255" name="Google Shape;255;p43"/>
          <p:cNvPicPr preferRelativeResize="0"/>
          <p:nvPr/>
        </p:nvPicPr>
        <p:blipFill rotWithShape="1">
          <a:blip r:embed="rId3">
            <a:alphaModFix/>
          </a:blip>
          <a:srcRect b="0" l="0" r="5642" t="0"/>
          <a:stretch/>
        </p:blipFill>
        <p:spPr>
          <a:xfrm>
            <a:off x="570325" y="1698400"/>
            <a:ext cx="5580275" cy="1597825"/>
          </a:xfrm>
          <a:prstGeom prst="rect">
            <a:avLst/>
          </a:prstGeom>
          <a:noFill/>
          <a:ln>
            <a:noFill/>
          </a:ln>
        </p:spPr>
      </p:pic>
      <p:pic>
        <p:nvPicPr>
          <p:cNvPr id="256" name="Google Shape;256;p43"/>
          <p:cNvPicPr preferRelativeResize="0"/>
          <p:nvPr/>
        </p:nvPicPr>
        <p:blipFill>
          <a:blip r:embed="rId4">
            <a:alphaModFix/>
          </a:blip>
          <a:stretch>
            <a:fillRect/>
          </a:stretch>
        </p:blipFill>
        <p:spPr>
          <a:xfrm>
            <a:off x="6269750" y="1627800"/>
            <a:ext cx="2638299" cy="1758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38" name="Google Shape;138;p26"/>
          <p:cNvSpPr txBox="1"/>
          <p:nvPr>
            <p:ph idx="1" type="body"/>
          </p:nvPr>
        </p:nvSpPr>
        <p:spPr>
          <a:xfrm>
            <a:off x="302775" y="2005750"/>
            <a:ext cx="4540200" cy="3024000"/>
          </a:xfrm>
          <a:prstGeom prst="rect">
            <a:avLst/>
          </a:prstGeom>
        </p:spPr>
        <p:txBody>
          <a:bodyPr anchorCtr="0" anchor="t" bIns="91425" lIns="91425" spcFirstLastPara="1" rIns="91425" wrap="square" tIns="91425">
            <a:normAutofit fontScale="77500" lnSpcReduction="20000"/>
          </a:bodyPr>
          <a:lstStyle/>
          <a:p>
            <a:pPr indent="-309800" lvl="0" marL="457200" rtl="0" algn="l">
              <a:spcBef>
                <a:spcPts val="0"/>
              </a:spcBef>
              <a:spcAft>
                <a:spcPts val="0"/>
              </a:spcAft>
              <a:buSzPct val="100000"/>
              <a:buChar char="●"/>
            </a:pPr>
            <a:r>
              <a:rPr lang="en" sz="1650"/>
              <a:t>Tourism in many countries is often concentrated in a few well-known locations, leading to overcrowding, environmental degradation, and ruins the visitor experiences.</a:t>
            </a:r>
            <a:endParaRPr sz="1650"/>
          </a:p>
          <a:p>
            <a:pPr indent="-309800" lvl="0" marL="457200" rtl="0" algn="l">
              <a:spcBef>
                <a:spcPts val="0"/>
              </a:spcBef>
              <a:spcAft>
                <a:spcPts val="0"/>
              </a:spcAft>
              <a:buSzPct val="100000"/>
              <a:buChar char="●"/>
            </a:pPr>
            <a:r>
              <a:rPr lang="en" sz="1650"/>
              <a:t>Travel industry has seen a huge surge from 22% to 87% after global pandemic. </a:t>
            </a:r>
            <a:endParaRPr sz="1650"/>
          </a:p>
          <a:p>
            <a:pPr indent="-309800" lvl="0" marL="457200" rtl="0" algn="l">
              <a:spcBef>
                <a:spcPts val="0"/>
              </a:spcBef>
              <a:spcAft>
                <a:spcPts val="0"/>
              </a:spcAft>
              <a:buSzPct val="100000"/>
              <a:buChar char="●"/>
            </a:pPr>
            <a:r>
              <a:rPr lang="en" sz="1650"/>
              <a:t>The uneven distribution of tourism not only impacts popular destinations but also overlooks the economic development of less visited regions.</a:t>
            </a:r>
            <a:endParaRPr sz="1650"/>
          </a:p>
          <a:p>
            <a:pPr indent="-309800" lvl="0" marL="457200" rtl="0" algn="l">
              <a:spcBef>
                <a:spcPts val="0"/>
              </a:spcBef>
              <a:spcAft>
                <a:spcPts val="0"/>
              </a:spcAft>
              <a:buSzPct val="100000"/>
              <a:buChar char="●"/>
            </a:pPr>
            <a:r>
              <a:rPr lang="en" sz="1650"/>
              <a:t>So by balancing travellers or just redistributing them will help maintaining the traveler’s experience and at the same time helping local authorities preserve the dignity of the destination</a:t>
            </a:r>
            <a:endParaRPr sz="1650"/>
          </a:p>
          <a:p>
            <a:pPr indent="0" lvl="0" marL="0" rtl="0" algn="l">
              <a:spcBef>
                <a:spcPts val="1200"/>
              </a:spcBef>
              <a:spcAft>
                <a:spcPts val="1200"/>
              </a:spcAft>
              <a:buNone/>
            </a:pPr>
            <a:r>
              <a:t/>
            </a:r>
            <a:endParaRPr/>
          </a:p>
        </p:txBody>
      </p:sp>
      <p:pic>
        <p:nvPicPr>
          <p:cNvPr id="139" name="Google Shape;139;p26"/>
          <p:cNvPicPr preferRelativeResize="0"/>
          <p:nvPr/>
        </p:nvPicPr>
        <p:blipFill>
          <a:blip r:embed="rId3">
            <a:alphaModFix/>
          </a:blip>
          <a:stretch>
            <a:fillRect/>
          </a:stretch>
        </p:blipFill>
        <p:spPr>
          <a:xfrm>
            <a:off x="5096100" y="1722275"/>
            <a:ext cx="3751950" cy="2941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628625" y="1248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Taj Mahal</a:t>
            </a:r>
            <a:endParaRPr/>
          </a:p>
        </p:txBody>
      </p:sp>
      <p:sp>
        <p:nvSpPr>
          <p:cNvPr id="262" name="Google Shape;262;p44"/>
          <p:cNvSpPr txBox="1"/>
          <p:nvPr>
            <p:ph idx="1" type="body"/>
          </p:nvPr>
        </p:nvSpPr>
        <p:spPr>
          <a:xfrm>
            <a:off x="729450" y="3735075"/>
            <a:ext cx="7688700" cy="1106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D0D0D"/>
              </a:buClr>
              <a:buSzPts val="1300"/>
              <a:buFont typeface="Roboto"/>
              <a:buChar char="●"/>
            </a:pPr>
            <a:r>
              <a:rPr lang="en">
                <a:solidFill>
                  <a:srgbClr val="0D0D0D"/>
                </a:solidFill>
                <a:highlight>
                  <a:srgbClr val="FFFFFF"/>
                </a:highlight>
                <a:latin typeface="Roboto"/>
                <a:ea typeface="Roboto"/>
                <a:cs typeface="Roboto"/>
                <a:sym typeface="Roboto"/>
              </a:rPr>
              <a:t>Saturdays at 10:00 AM offer tranquility with the fewest visitors at 28,009.</a:t>
            </a:r>
            <a:endParaRPr>
              <a:solidFill>
                <a:srgbClr val="0D0D0D"/>
              </a:solidFill>
              <a:highlight>
                <a:srgbClr val="FFFFFF"/>
              </a:highlight>
              <a:latin typeface="Roboto"/>
              <a:ea typeface="Roboto"/>
              <a:cs typeface="Roboto"/>
              <a:sym typeface="Roboto"/>
            </a:endParaRPr>
          </a:p>
          <a:p>
            <a:pPr indent="-311150" lvl="0" marL="457200" rtl="0" algn="l">
              <a:spcBef>
                <a:spcPts val="0"/>
              </a:spcBef>
              <a:spcAft>
                <a:spcPts val="0"/>
              </a:spcAft>
              <a:buClr>
                <a:srgbClr val="0D0D0D"/>
              </a:buClr>
              <a:buSzPts val="1300"/>
              <a:buFont typeface="Roboto"/>
              <a:buChar char="●"/>
            </a:pPr>
            <a:r>
              <a:rPr lang="en">
                <a:solidFill>
                  <a:srgbClr val="0D0D0D"/>
                </a:solidFill>
                <a:highlight>
                  <a:srgbClr val="FFFFFF"/>
                </a:highlight>
                <a:latin typeface="Roboto"/>
                <a:ea typeface="Roboto"/>
                <a:cs typeface="Roboto"/>
                <a:sym typeface="Roboto"/>
              </a:rPr>
              <a:t>Tuesdays at 02:00 PM provide a serene afternoon experience with only 28,011 visitors.</a:t>
            </a:r>
            <a:endParaRPr>
              <a:solidFill>
                <a:srgbClr val="0D0D0D"/>
              </a:solidFill>
              <a:highlight>
                <a:srgbClr val="FFFFFF"/>
              </a:highlight>
              <a:latin typeface="Roboto"/>
              <a:ea typeface="Roboto"/>
              <a:cs typeface="Roboto"/>
              <a:sym typeface="Roboto"/>
            </a:endParaRPr>
          </a:p>
          <a:p>
            <a:pPr indent="-311150" lvl="0" marL="457200" rtl="0" algn="l">
              <a:spcBef>
                <a:spcPts val="0"/>
              </a:spcBef>
              <a:spcAft>
                <a:spcPts val="0"/>
              </a:spcAft>
              <a:buClr>
                <a:srgbClr val="0D0D0D"/>
              </a:buClr>
              <a:buSzPts val="1300"/>
              <a:buFont typeface="Roboto"/>
              <a:buChar char="●"/>
            </a:pPr>
            <a:r>
              <a:rPr lang="en">
                <a:solidFill>
                  <a:srgbClr val="0D0D0D"/>
                </a:solidFill>
                <a:highlight>
                  <a:srgbClr val="FFFFFF"/>
                </a:highlight>
                <a:latin typeface="Roboto"/>
                <a:ea typeface="Roboto"/>
                <a:cs typeface="Roboto"/>
                <a:sym typeface="Roboto"/>
              </a:rPr>
              <a:t>Thursdays at 06:00 PM offer a peaceful sunset ambiance, with minimal crowds at 28,013.</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sp>
        <p:nvSpPr>
          <p:cNvPr id="263" name="Google Shape;263;p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4" name="Google Shape;264;p44"/>
          <p:cNvPicPr preferRelativeResize="0"/>
          <p:nvPr/>
        </p:nvPicPr>
        <p:blipFill>
          <a:blip r:embed="rId3">
            <a:alphaModFix/>
          </a:blip>
          <a:stretch>
            <a:fillRect/>
          </a:stretch>
        </p:blipFill>
        <p:spPr>
          <a:xfrm>
            <a:off x="247802" y="1724500"/>
            <a:ext cx="5534249" cy="1723125"/>
          </a:xfrm>
          <a:prstGeom prst="rect">
            <a:avLst/>
          </a:prstGeom>
          <a:noFill/>
          <a:ln>
            <a:noFill/>
          </a:ln>
        </p:spPr>
      </p:pic>
      <p:pic>
        <p:nvPicPr>
          <p:cNvPr id="265" name="Google Shape;265;p44"/>
          <p:cNvPicPr preferRelativeResize="0"/>
          <p:nvPr/>
        </p:nvPicPr>
        <p:blipFill>
          <a:blip r:embed="rId4">
            <a:alphaModFix/>
          </a:blip>
          <a:stretch>
            <a:fillRect/>
          </a:stretch>
        </p:blipFill>
        <p:spPr>
          <a:xfrm>
            <a:off x="6105925" y="1724500"/>
            <a:ext cx="2584676" cy="1723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Blue Lagoon</a:t>
            </a:r>
            <a:endParaRPr/>
          </a:p>
        </p:txBody>
      </p:sp>
      <p:sp>
        <p:nvSpPr>
          <p:cNvPr id="271" name="Google Shape;271;p45"/>
          <p:cNvSpPr txBox="1"/>
          <p:nvPr>
            <p:ph idx="1" type="body"/>
          </p:nvPr>
        </p:nvSpPr>
        <p:spPr>
          <a:xfrm>
            <a:off x="729450" y="3488600"/>
            <a:ext cx="7774200" cy="1356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D0D0D"/>
              </a:buClr>
              <a:buSzPts val="1000"/>
              <a:buFont typeface="Roboto"/>
              <a:buChar char="●"/>
            </a:pPr>
            <a:r>
              <a:rPr b="1" lang="en" sz="1000">
                <a:solidFill>
                  <a:srgbClr val="0D0D0D"/>
                </a:solidFill>
                <a:highlight>
                  <a:srgbClr val="FFFFFF"/>
                </a:highlight>
                <a:latin typeface="Roboto"/>
                <a:ea typeface="Roboto"/>
                <a:cs typeface="Roboto"/>
                <a:sym typeface="Roboto"/>
              </a:rPr>
              <a:t>Tranquil mornings:</a:t>
            </a:r>
            <a:r>
              <a:rPr lang="en" sz="1000">
                <a:solidFill>
                  <a:srgbClr val="0D0D0D"/>
                </a:solidFill>
                <a:highlight>
                  <a:srgbClr val="FFFFFF"/>
                </a:highlight>
                <a:latin typeface="Roboto"/>
                <a:ea typeface="Roboto"/>
                <a:cs typeface="Roboto"/>
                <a:sym typeface="Roboto"/>
              </a:rPr>
              <a:t> Enjoy the serene ambiance of the Blue Lagoon in the soft morning light, with fewer visitors providing ample space for relaxation.</a:t>
            </a:r>
            <a:endParaRPr sz="1000">
              <a:solidFill>
                <a:srgbClr val="0D0D0D"/>
              </a:solidFill>
              <a:highlight>
                <a:srgbClr val="FFFFFF"/>
              </a:highlight>
              <a:latin typeface="Roboto"/>
              <a:ea typeface="Roboto"/>
              <a:cs typeface="Roboto"/>
              <a:sym typeface="Roboto"/>
            </a:endParaRPr>
          </a:p>
          <a:p>
            <a:pPr indent="-292100" lvl="0" marL="457200" rtl="0" algn="l">
              <a:spcBef>
                <a:spcPts val="0"/>
              </a:spcBef>
              <a:spcAft>
                <a:spcPts val="0"/>
              </a:spcAft>
              <a:buClr>
                <a:srgbClr val="0D0D0D"/>
              </a:buClr>
              <a:buSzPts val="1000"/>
              <a:buFont typeface="Roboto"/>
              <a:buChar char="●"/>
            </a:pPr>
            <a:r>
              <a:rPr b="1" lang="en" sz="1000">
                <a:solidFill>
                  <a:srgbClr val="0D0D0D"/>
                </a:solidFill>
                <a:highlight>
                  <a:srgbClr val="FFFFFF"/>
                </a:highlight>
                <a:latin typeface="Roboto"/>
                <a:ea typeface="Roboto"/>
                <a:cs typeface="Roboto"/>
                <a:sym typeface="Roboto"/>
              </a:rPr>
              <a:t>Magical evenings:</a:t>
            </a:r>
            <a:r>
              <a:rPr lang="en" sz="1000">
                <a:solidFill>
                  <a:srgbClr val="0D0D0D"/>
                </a:solidFill>
                <a:highlight>
                  <a:srgbClr val="FFFFFF"/>
                </a:highlight>
                <a:latin typeface="Roboto"/>
                <a:ea typeface="Roboto"/>
                <a:cs typeface="Roboto"/>
                <a:sym typeface="Roboto"/>
              </a:rPr>
              <a:t> Witness the breathtaking beauty of the lagoon as the sun sets, casting a warm glow over the landscape and creating a peaceful atmosphere.</a:t>
            </a:r>
            <a:endParaRPr sz="1000">
              <a:solidFill>
                <a:srgbClr val="0D0D0D"/>
              </a:solidFill>
              <a:highlight>
                <a:srgbClr val="FFFFFF"/>
              </a:highlight>
              <a:latin typeface="Roboto"/>
              <a:ea typeface="Roboto"/>
              <a:cs typeface="Roboto"/>
              <a:sym typeface="Roboto"/>
            </a:endParaRPr>
          </a:p>
          <a:p>
            <a:pPr indent="-292100" lvl="0" marL="457200" rtl="0" algn="l">
              <a:spcBef>
                <a:spcPts val="0"/>
              </a:spcBef>
              <a:spcAft>
                <a:spcPts val="0"/>
              </a:spcAft>
              <a:buClr>
                <a:srgbClr val="0D0D0D"/>
              </a:buClr>
              <a:buSzPts val="1000"/>
              <a:buFont typeface="Roboto"/>
              <a:buChar char="●"/>
            </a:pPr>
            <a:r>
              <a:rPr b="1" lang="en" sz="1000">
                <a:solidFill>
                  <a:srgbClr val="0D0D0D"/>
                </a:solidFill>
                <a:highlight>
                  <a:srgbClr val="FFFFFF"/>
                </a:highlight>
                <a:latin typeface="Roboto"/>
                <a:ea typeface="Roboto"/>
                <a:cs typeface="Roboto"/>
                <a:sym typeface="Roboto"/>
              </a:rPr>
              <a:t>Healing retreat:</a:t>
            </a:r>
            <a:r>
              <a:rPr lang="en" sz="1000">
                <a:solidFill>
                  <a:srgbClr val="0D0D0D"/>
                </a:solidFill>
                <a:highlight>
                  <a:srgbClr val="FFFFFF"/>
                </a:highlight>
                <a:latin typeface="Roboto"/>
                <a:ea typeface="Roboto"/>
                <a:cs typeface="Roboto"/>
                <a:sym typeface="Roboto"/>
              </a:rPr>
              <a:t> Immerse yourself in the therapeutic waters of the Blue Lagoon, feeling the stress and tension melt away amidst the natural splendor.</a:t>
            </a:r>
            <a:endParaRPr sz="10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SzPts val="275"/>
              <a:buNone/>
            </a:pPr>
            <a:r>
              <a:t/>
            </a:r>
            <a:endParaRPr sz="325"/>
          </a:p>
        </p:txBody>
      </p:sp>
      <p:pic>
        <p:nvPicPr>
          <p:cNvPr id="272" name="Google Shape;272;p45"/>
          <p:cNvPicPr preferRelativeResize="0"/>
          <p:nvPr/>
        </p:nvPicPr>
        <p:blipFill>
          <a:blip r:embed="rId3">
            <a:alphaModFix/>
          </a:blip>
          <a:stretch>
            <a:fillRect/>
          </a:stretch>
        </p:blipFill>
        <p:spPr>
          <a:xfrm>
            <a:off x="5763400" y="1549850"/>
            <a:ext cx="3069148" cy="1777599"/>
          </a:xfrm>
          <a:prstGeom prst="rect">
            <a:avLst/>
          </a:prstGeom>
          <a:noFill/>
          <a:ln>
            <a:noFill/>
          </a:ln>
        </p:spPr>
      </p:pic>
      <p:pic>
        <p:nvPicPr>
          <p:cNvPr id="273" name="Google Shape;273;p45"/>
          <p:cNvPicPr preferRelativeResize="0"/>
          <p:nvPr/>
        </p:nvPicPr>
        <p:blipFill>
          <a:blip r:embed="rId4">
            <a:alphaModFix/>
          </a:blip>
          <a:stretch>
            <a:fillRect/>
          </a:stretch>
        </p:blipFill>
        <p:spPr>
          <a:xfrm>
            <a:off x="546937" y="2015001"/>
            <a:ext cx="4933512" cy="1312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448350" y="1292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Louvre Museum</a:t>
            </a:r>
            <a:endParaRPr/>
          </a:p>
        </p:txBody>
      </p:sp>
      <p:sp>
        <p:nvSpPr>
          <p:cNvPr id="279" name="Google Shape;279;p46"/>
          <p:cNvSpPr txBox="1"/>
          <p:nvPr>
            <p:ph idx="1" type="body"/>
          </p:nvPr>
        </p:nvSpPr>
        <p:spPr>
          <a:xfrm>
            <a:off x="576375" y="3315925"/>
            <a:ext cx="7688700" cy="17100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Clr>
                <a:srgbClr val="0D0D0D"/>
              </a:buClr>
              <a:buSzPts val="1200"/>
              <a:buFont typeface="Roboto"/>
              <a:buAutoNum type="arabicPeriod"/>
            </a:pPr>
            <a:r>
              <a:rPr b="1" lang="en" sz="1200">
                <a:solidFill>
                  <a:srgbClr val="0D0D0D"/>
                </a:solidFill>
                <a:highlight>
                  <a:srgbClr val="FFFFFF"/>
                </a:highlight>
                <a:latin typeface="Roboto"/>
                <a:ea typeface="Roboto"/>
                <a:cs typeface="Roboto"/>
                <a:sym typeface="Roboto"/>
              </a:rPr>
              <a:t>Solitary Serenity:</a:t>
            </a:r>
            <a:r>
              <a:rPr lang="en" sz="1200">
                <a:solidFill>
                  <a:srgbClr val="0D0D0D"/>
                </a:solidFill>
                <a:highlight>
                  <a:srgbClr val="FFFFFF"/>
                </a:highlight>
                <a:latin typeface="Roboto"/>
                <a:ea typeface="Roboto"/>
                <a:cs typeface="Roboto"/>
                <a:sym typeface="Roboto"/>
              </a:rPr>
              <a:t> Embark on a serene journey through the Louvre Museum during secluded Monday, Wednesday, and Friday mornings, where the absence of crowds fosters a tranquil environment for uninterrupted exploration.</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I</a:t>
            </a:r>
            <a:r>
              <a:rPr b="1" lang="en" sz="1200">
                <a:solidFill>
                  <a:srgbClr val="0D0D0D"/>
                </a:solidFill>
                <a:highlight>
                  <a:srgbClr val="FFFFFF"/>
                </a:highlight>
                <a:latin typeface="Roboto"/>
                <a:ea typeface="Roboto"/>
                <a:cs typeface="Roboto"/>
                <a:sym typeface="Roboto"/>
              </a:rPr>
              <a:t>ntimate Encounters:</a:t>
            </a:r>
            <a:r>
              <a:rPr lang="en" sz="1200">
                <a:solidFill>
                  <a:srgbClr val="0D0D0D"/>
                </a:solidFill>
                <a:highlight>
                  <a:srgbClr val="FFFFFF"/>
                </a:highlight>
                <a:latin typeface="Roboto"/>
                <a:ea typeface="Roboto"/>
                <a:cs typeface="Roboto"/>
                <a:sym typeface="Roboto"/>
              </a:rPr>
              <a:t> Engage intimately with world-famous artworks and unearth hidden gems amidst the museum's galleries, immersing yourself in a private dialogue with art and history.</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b="1" lang="en" sz="1200">
                <a:solidFill>
                  <a:srgbClr val="0D0D0D"/>
                </a:solidFill>
                <a:highlight>
                  <a:srgbClr val="FFFFFF"/>
                </a:highlight>
                <a:latin typeface="Roboto"/>
                <a:ea typeface="Roboto"/>
                <a:cs typeface="Roboto"/>
                <a:sym typeface="Roboto"/>
              </a:rPr>
              <a:t>Meaningful Reflection:</a:t>
            </a:r>
            <a:r>
              <a:rPr lang="en" sz="1200">
                <a:solidFill>
                  <a:srgbClr val="0D0D0D"/>
                </a:solidFill>
                <a:highlight>
                  <a:srgbClr val="FFFFFF"/>
                </a:highlight>
                <a:latin typeface="Roboto"/>
                <a:ea typeface="Roboto"/>
                <a:cs typeface="Roboto"/>
                <a:sym typeface="Roboto"/>
              </a:rPr>
              <a:t> Seize the opportunity to reflect deeply on each masterpiece, allowing the quietude of the morning hours to amplify the significance and resonance of your museum experience.</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pic>
        <p:nvPicPr>
          <p:cNvPr id="280" name="Google Shape;280;p46"/>
          <p:cNvPicPr preferRelativeResize="0"/>
          <p:nvPr/>
        </p:nvPicPr>
        <p:blipFill>
          <a:blip r:embed="rId3">
            <a:alphaModFix/>
          </a:blip>
          <a:stretch>
            <a:fillRect/>
          </a:stretch>
        </p:blipFill>
        <p:spPr>
          <a:xfrm>
            <a:off x="5616429" y="1471725"/>
            <a:ext cx="3053572" cy="1710000"/>
          </a:xfrm>
          <a:prstGeom prst="rect">
            <a:avLst/>
          </a:prstGeom>
          <a:noFill/>
          <a:ln>
            <a:noFill/>
          </a:ln>
        </p:spPr>
      </p:pic>
      <p:pic>
        <p:nvPicPr>
          <p:cNvPr id="281" name="Google Shape;281;p46"/>
          <p:cNvPicPr preferRelativeResize="0"/>
          <p:nvPr/>
        </p:nvPicPr>
        <p:blipFill>
          <a:blip r:embed="rId4">
            <a:alphaModFix/>
          </a:blip>
          <a:stretch>
            <a:fillRect/>
          </a:stretch>
        </p:blipFill>
        <p:spPr>
          <a:xfrm>
            <a:off x="372325" y="1827601"/>
            <a:ext cx="4416926" cy="1284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idx="4294967295" type="body"/>
          </p:nvPr>
        </p:nvSpPr>
        <p:spPr>
          <a:xfrm>
            <a:off x="729450" y="1849625"/>
            <a:ext cx="7688700" cy="29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a:p>
            <a:pPr indent="0" lvl="0" marL="0" rtl="0" algn="l">
              <a:spcBef>
                <a:spcPts val="1200"/>
              </a:spcBef>
              <a:spcAft>
                <a:spcPts val="0"/>
              </a:spcAft>
              <a:buNone/>
            </a:pPr>
            <a:r>
              <a:rPr lang="en" sz="1400"/>
              <a:t>Base Prices:</a:t>
            </a:r>
            <a:endParaRPr sz="1400"/>
          </a:p>
          <a:p>
            <a:pPr indent="-317500" lvl="0" marL="457200" rtl="0" algn="l">
              <a:spcBef>
                <a:spcPts val="1200"/>
              </a:spcBef>
              <a:spcAft>
                <a:spcPts val="0"/>
              </a:spcAft>
              <a:buSzPts val="1400"/>
              <a:buChar char="●"/>
            </a:pPr>
            <a:r>
              <a:rPr lang="en" sz="1400"/>
              <a:t>Blue Lagoon: 50</a:t>
            </a:r>
            <a:endParaRPr sz="1400"/>
          </a:p>
          <a:p>
            <a:pPr indent="-317500" lvl="0" marL="457200" rtl="0" algn="l">
              <a:spcBef>
                <a:spcPts val="0"/>
              </a:spcBef>
              <a:spcAft>
                <a:spcPts val="0"/>
              </a:spcAft>
              <a:buSzPts val="1400"/>
              <a:buChar char="●"/>
            </a:pPr>
            <a:r>
              <a:rPr lang="en" sz="1400"/>
              <a:t>Machu Picchu: 70</a:t>
            </a:r>
            <a:endParaRPr sz="1400"/>
          </a:p>
          <a:p>
            <a:pPr indent="-317500" lvl="0" marL="457200" rtl="0" algn="l">
              <a:spcBef>
                <a:spcPts val="0"/>
              </a:spcBef>
              <a:spcAft>
                <a:spcPts val="0"/>
              </a:spcAft>
              <a:buSzPts val="1400"/>
              <a:buChar char="●"/>
            </a:pPr>
            <a:r>
              <a:rPr lang="en" sz="1400"/>
              <a:t>Taj Mahal: 40</a:t>
            </a:r>
            <a:endParaRPr sz="1400"/>
          </a:p>
          <a:p>
            <a:pPr indent="-317500" lvl="0" marL="457200" rtl="0" algn="l">
              <a:spcBef>
                <a:spcPts val="0"/>
              </a:spcBef>
              <a:spcAft>
                <a:spcPts val="0"/>
              </a:spcAft>
              <a:buSzPts val="1400"/>
              <a:buChar char="●"/>
            </a:pPr>
            <a:r>
              <a:rPr lang="en" sz="1400"/>
              <a:t>Doge's Palace: 55</a:t>
            </a:r>
            <a:endParaRPr sz="1400"/>
          </a:p>
          <a:p>
            <a:pPr indent="-317500" lvl="0" marL="457200" rtl="0" algn="l">
              <a:spcBef>
                <a:spcPts val="0"/>
              </a:spcBef>
              <a:spcAft>
                <a:spcPts val="0"/>
              </a:spcAft>
              <a:buSzPts val="1400"/>
              <a:buChar char="●"/>
            </a:pPr>
            <a:r>
              <a:rPr lang="en" sz="1400"/>
              <a:t>Louvre Museum: 65</a:t>
            </a:r>
            <a:endParaRPr sz="1400"/>
          </a:p>
          <a:p>
            <a:pPr indent="0" lvl="0" marL="0" rtl="0" algn="l">
              <a:spcBef>
                <a:spcPts val="1200"/>
              </a:spcBef>
              <a:spcAft>
                <a:spcPts val="0"/>
              </a:spcAft>
              <a:buNone/>
            </a:pPr>
            <a:r>
              <a:rPr lang="en" sz="1400"/>
              <a:t>Created a dynamic pricing model by adjusting the prices by 10% hike when crowded and 5% decrease when its not crowded.</a:t>
            </a:r>
            <a:endParaRPr sz="1400"/>
          </a:p>
          <a:p>
            <a:pPr indent="0" lvl="0" marL="0" rtl="0" algn="l">
              <a:spcBef>
                <a:spcPts val="1200"/>
              </a:spcBef>
              <a:spcAft>
                <a:spcPts val="0"/>
              </a:spcAft>
              <a:buNone/>
            </a:pPr>
            <a:r>
              <a:t/>
            </a:r>
            <a:endParaRPr/>
          </a:p>
          <a:p>
            <a:pPr indent="0" lvl="0" marL="0" rtl="0" algn="l">
              <a:lnSpc>
                <a:spcPct val="135714"/>
              </a:lnSpc>
              <a:spcBef>
                <a:spcPts val="1200"/>
              </a:spcBef>
              <a:spcAft>
                <a:spcPts val="0"/>
              </a:spcAft>
              <a:buNone/>
            </a:pPr>
            <a:r>
              <a:t/>
            </a:r>
            <a:endParaRPr sz="105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rPr b="1" lang="en"/>
              <a:t> </a:t>
            </a:r>
            <a:endParaRPr b="1"/>
          </a:p>
        </p:txBody>
      </p:sp>
      <p:sp>
        <p:nvSpPr>
          <p:cNvPr id="287" name="Google Shape;287;p4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Dynamic Pricing Model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idx="1" type="body"/>
          </p:nvPr>
        </p:nvSpPr>
        <p:spPr>
          <a:xfrm>
            <a:off x="727650" y="1362300"/>
            <a:ext cx="7688700" cy="356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Blue Lagoon: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Machu Picchu:</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Taj Mahal: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Doge’s Palace: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Louvre Museum: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93" name="Google Shape;293;p48"/>
          <p:cNvPicPr preferRelativeResize="0"/>
          <p:nvPr/>
        </p:nvPicPr>
        <p:blipFill>
          <a:blip r:embed="rId3">
            <a:alphaModFix/>
          </a:blip>
          <a:stretch>
            <a:fillRect/>
          </a:stretch>
        </p:blipFill>
        <p:spPr>
          <a:xfrm>
            <a:off x="841425" y="2409825"/>
            <a:ext cx="6801949" cy="161925"/>
          </a:xfrm>
          <a:prstGeom prst="rect">
            <a:avLst/>
          </a:prstGeom>
          <a:noFill/>
          <a:ln>
            <a:noFill/>
          </a:ln>
        </p:spPr>
      </p:pic>
      <p:pic>
        <p:nvPicPr>
          <p:cNvPr id="294" name="Google Shape;294;p48"/>
          <p:cNvPicPr preferRelativeResize="0"/>
          <p:nvPr/>
        </p:nvPicPr>
        <p:blipFill>
          <a:blip r:embed="rId4">
            <a:alphaModFix/>
          </a:blip>
          <a:stretch>
            <a:fillRect/>
          </a:stretch>
        </p:blipFill>
        <p:spPr>
          <a:xfrm>
            <a:off x="784825" y="3108875"/>
            <a:ext cx="6915150" cy="161925"/>
          </a:xfrm>
          <a:prstGeom prst="rect">
            <a:avLst/>
          </a:prstGeom>
          <a:noFill/>
          <a:ln>
            <a:noFill/>
          </a:ln>
        </p:spPr>
      </p:pic>
      <p:pic>
        <p:nvPicPr>
          <p:cNvPr id="295" name="Google Shape;295;p48"/>
          <p:cNvPicPr preferRelativeResize="0"/>
          <p:nvPr/>
        </p:nvPicPr>
        <p:blipFill>
          <a:blip r:embed="rId5">
            <a:alphaModFix/>
          </a:blip>
          <a:stretch>
            <a:fillRect/>
          </a:stretch>
        </p:blipFill>
        <p:spPr>
          <a:xfrm>
            <a:off x="813125" y="1701250"/>
            <a:ext cx="6858550" cy="171450"/>
          </a:xfrm>
          <a:prstGeom prst="rect">
            <a:avLst/>
          </a:prstGeom>
          <a:noFill/>
          <a:ln>
            <a:noFill/>
          </a:ln>
        </p:spPr>
      </p:pic>
      <p:pic>
        <p:nvPicPr>
          <p:cNvPr id="296" name="Google Shape;296;p48"/>
          <p:cNvPicPr preferRelativeResize="0"/>
          <p:nvPr/>
        </p:nvPicPr>
        <p:blipFill>
          <a:blip r:embed="rId6">
            <a:alphaModFix/>
          </a:blip>
          <a:stretch>
            <a:fillRect/>
          </a:stretch>
        </p:blipFill>
        <p:spPr>
          <a:xfrm>
            <a:off x="784825" y="3652875"/>
            <a:ext cx="7171082" cy="171450"/>
          </a:xfrm>
          <a:prstGeom prst="rect">
            <a:avLst/>
          </a:prstGeom>
          <a:noFill/>
          <a:ln>
            <a:noFill/>
          </a:ln>
        </p:spPr>
      </p:pic>
      <p:pic>
        <p:nvPicPr>
          <p:cNvPr id="297" name="Google Shape;297;p48"/>
          <p:cNvPicPr preferRelativeResize="0"/>
          <p:nvPr/>
        </p:nvPicPr>
        <p:blipFill>
          <a:blip r:embed="rId7">
            <a:alphaModFix/>
          </a:blip>
          <a:stretch>
            <a:fillRect/>
          </a:stretch>
        </p:blipFill>
        <p:spPr>
          <a:xfrm>
            <a:off x="841425" y="4294675"/>
            <a:ext cx="6966850" cy="145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727800" y="2337800"/>
            <a:ext cx="7688400" cy="1253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800"/>
              <a:t>Thank You</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145" name="Google Shape;145;p27"/>
          <p:cNvSpPr txBox="1"/>
          <p:nvPr>
            <p:ph idx="1" type="body"/>
          </p:nvPr>
        </p:nvSpPr>
        <p:spPr>
          <a:xfrm>
            <a:off x="729450" y="1853850"/>
            <a:ext cx="7688700" cy="3200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sz="1800"/>
              <a:t>Roman Egger believe in gathering real time feedback from the internet to identify  signs of overtourism, such as complaints about crowding or environmental degradation.</a:t>
            </a:r>
            <a:endParaRPr sz="1800"/>
          </a:p>
          <a:p>
            <a:pPr indent="-325755" lvl="0" marL="457200" rtl="0" algn="l">
              <a:spcBef>
                <a:spcPts val="0"/>
              </a:spcBef>
              <a:spcAft>
                <a:spcPts val="0"/>
              </a:spcAft>
              <a:buSzPct val="100000"/>
              <a:buChar char="●"/>
            </a:pPr>
            <a:r>
              <a:rPr lang="en" sz="1800"/>
              <a:t>Researchers have described the importance of using web scraping to collect and analyze the online data from websites like Tripadvisor and Booking.com.</a:t>
            </a:r>
            <a:endParaRPr sz="1800"/>
          </a:p>
          <a:p>
            <a:pPr indent="-325755" lvl="0" marL="457200" rtl="0" algn="l">
              <a:spcBef>
                <a:spcPts val="0"/>
              </a:spcBef>
              <a:spcAft>
                <a:spcPts val="0"/>
              </a:spcAft>
              <a:buSzPct val="100000"/>
              <a:buChar char="●"/>
            </a:pPr>
            <a:r>
              <a:rPr lang="en" sz="1800"/>
              <a:t>A certain set of researchers in Austria are working on building a visitor flow management where tourism managers monitor visitor volumes in real time and develop solutions for managing visitor flows more effectively, showcasing the potential of data for mobility and capacity management in tourism regions.</a:t>
            </a:r>
            <a:endParaRPr sz="1800"/>
          </a:p>
          <a:p>
            <a:pPr indent="-325755" lvl="0" marL="457200" rtl="0" algn="l">
              <a:spcBef>
                <a:spcPts val="0"/>
              </a:spcBef>
              <a:spcAft>
                <a:spcPts val="0"/>
              </a:spcAft>
              <a:buSzPct val="100000"/>
              <a:buChar char="●"/>
            </a:pPr>
            <a:r>
              <a:rPr lang="en" sz="1800"/>
              <a:t>Analytics based forecasting tools have shown great value when integrated into travel booking platforms, particularly for flight reservations. These tools also hold potential for broader applications across various sectors of the travel and hospitality industry.</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p:txBody>
      </p:sp>
      <p:sp>
        <p:nvSpPr>
          <p:cNvPr id="151" name="Google Shape;151;p28"/>
          <p:cNvSpPr txBox="1"/>
          <p:nvPr>
            <p:ph idx="1" type="body"/>
          </p:nvPr>
        </p:nvSpPr>
        <p:spPr>
          <a:xfrm>
            <a:off x="727650" y="1920425"/>
            <a:ext cx="7688700" cy="30645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sz="1800"/>
              <a:t>Initial web searches yielded limited relevant data, focusing primarily on traveler demographics such as country of origin, spending habits, length of stay, and accommodation preferences, none of which directly correlated with the visitor number data needed for our project.</a:t>
            </a:r>
            <a:endParaRPr sz="1800"/>
          </a:p>
          <a:p>
            <a:pPr indent="-325755" lvl="0" marL="457200" rtl="0" algn="l">
              <a:spcBef>
                <a:spcPts val="0"/>
              </a:spcBef>
              <a:spcAft>
                <a:spcPts val="0"/>
              </a:spcAft>
              <a:buSzPct val="100000"/>
              <a:buChar char="●"/>
            </a:pPr>
            <a:r>
              <a:rPr lang="en" sz="1800"/>
              <a:t>After reaching out to few b2b companies </a:t>
            </a:r>
            <a:r>
              <a:rPr lang="en" sz="1800"/>
              <a:t>providing</a:t>
            </a:r>
            <a:r>
              <a:rPr lang="en" sz="1800"/>
              <a:t> tech solution to this sector, we came across ForwardKeys who shared their valuable data of visitors from Jan 2022 to Jan 2024. </a:t>
            </a:r>
            <a:endParaRPr sz="1800"/>
          </a:p>
          <a:p>
            <a:pPr indent="-325755" lvl="0" marL="457200" rtl="0" algn="l">
              <a:spcBef>
                <a:spcPts val="0"/>
              </a:spcBef>
              <a:spcAft>
                <a:spcPts val="0"/>
              </a:spcAft>
              <a:buSzPct val="100000"/>
              <a:buChar char="●"/>
            </a:pPr>
            <a:r>
              <a:rPr lang="en" sz="1800"/>
              <a:t>Dataset includes the visitors counts from 1st jan 2022 to 31st Jan 2024 for location such as Blue Lagoon, Doge’s palace, Taj Mahal, Louvre Museum and  Machu Picchu  for  time slots of the day. Along </a:t>
            </a:r>
            <a:r>
              <a:rPr lang="en" sz="1800"/>
              <a:t>with</a:t>
            </a:r>
            <a:r>
              <a:rPr lang="en" sz="1800"/>
              <a:t> that they also provided the average age of the </a:t>
            </a:r>
            <a:r>
              <a:rPr lang="en" sz="1800"/>
              <a:t>visitors</a:t>
            </a:r>
            <a:r>
              <a:rPr lang="en" sz="1800"/>
              <a:t> and </a:t>
            </a:r>
            <a:r>
              <a:rPr lang="en" sz="1800"/>
              <a:t>geotags</a:t>
            </a:r>
            <a:r>
              <a:rPr lang="en" sz="1800"/>
              <a:t> used during that specific time frame.</a:t>
            </a:r>
            <a:endParaRPr sz="1800"/>
          </a:p>
          <a:p>
            <a:pPr indent="0" lvl="0" marL="457200" rtl="0" algn="l">
              <a:spcBef>
                <a:spcPts val="1200"/>
              </a:spcBef>
              <a:spcAft>
                <a:spcPts val="120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157" name="Google Shape;157;p29"/>
          <p:cNvSpPr txBox="1"/>
          <p:nvPr>
            <p:ph idx="1" type="body"/>
          </p:nvPr>
        </p:nvSpPr>
        <p:spPr>
          <a:xfrm>
            <a:off x="729450" y="2019425"/>
            <a:ext cx="7688700" cy="3022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a:t>
            </a:r>
            <a:r>
              <a:rPr lang="en"/>
              <a:t>ow effectively can time series analysis, utilizing visitor count, dates, time slots, and seasonality variables from the dataset, predict crowd levels at high-traffic tourist attractions, and in what ways can these predictions be leveraged to enhance tourist experiences and preserve destination integrity?</a:t>
            </a:r>
            <a:endParaRPr/>
          </a:p>
          <a:p>
            <a:pPr indent="-311150" lvl="0" marL="457200" rtl="0" algn="l">
              <a:spcBef>
                <a:spcPts val="0"/>
              </a:spcBef>
              <a:spcAft>
                <a:spcPts val="0"/>
              </a:spcAft>
              <a:buSzPts val="1300"/>
              <a:buChar char="●"/>
            </a:pPr>
            <a:r>
              <a:rPr lang="en"/>
              <a:t>How can the analysis of age demographics and their visiting patterns assist in predicting the number of visitors during specific time slots at popular tourist attractions, and how can this demographic insight be utilized to tailor tourist experiences more effectively?</a:t>
            </a:r>
            <a:endParaRPr/>
          </a:p>
          <a:p>
            <a:pPr indent="-311150" lvl="0" marL="457200" rtl="0" algn="l">
              <a:spcBef>
                <a:spcPts val="0"/>
              </a:spcBef>
              <a:spcAft>
                <a:spcPts val="0"/>
              </a:spcAft>
              <a:buSzPts val="1300"/>
              <a:buChar char="●"/>
            </a:pPr>
            <a:r>
              <a:rPr lang="en"/>
              <a:t>What impact does the implementation of a dynamic pricing model have on the economic sustainability of tourist destinations, and how significantly can it alter visitor behavior in terms of choosing less crowded times and destinations?</a:t>
            </a:r>
            <a:endParaRPr/>
          </a:p>
          <a:p>
            <a:pPr indent="-311150" lvl="0" marL="457200" rtl="0" algn="l">
              <a:spcBef>
                <a:spcPts val="0"/>
              </a:spcBef>
              <a:spcAft>
                <a:spcPts val="0"/>
              </a:spcAft>
              <a:buSzPts val="1300"/>
              <a:buChar char="●"/>
            </a:pPr>
            <a:r>
              <a:rPr lang="en"/>
              <a:t>What external factors like weather influence visitor numbers, and how can these be integrated into the predictive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a:t>
            </a:r>
            <a:r>
              <a:rPr lang="en"/>
              <a:t>Assessment</a:t>
            </a:r>
            <a:r>
              <a:rPr lang="en"/>
              <a:t> </a:t>
            </a:r>
            <a:endParaRPr/>
          </a:p>
        </p:txBody>
      </p:sp>
      <p:sp>
        <p:nvSpPr>
          <p:cNvPr id="163" name="Google Shape;163;p30"/>
          <p:cNvSpPr txBox="1"/>
          <p:nvPr>
            <p:ph idx="1" type="body"/>
          </p:nvPr>
        </p:nvSpPr>
        <p:spPr>
          <a:xfrm>
            <a:off x="729450" y="1805325"/>
            <a:ext cx="7688700" cy="3229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1600"/>
              <a:t>Predicting the visitors count:</a:t>
            </a:r>
            <a:endParaRPr b="1" sz="1600"/>
          </a:p>
          <a:p>
            <a:pPr indent="-310000" lvl="0" marL="457200" rtl="0" algn="l">
              <a:spcBef>
                <a:spcPts val="1200"/>
              </a:spcBef>
              <a:spcAft>
                <a:spcPts val="0"/>
              </a:spcAft>
              <a:buSzPct val="100000"/>
              <a:buChar char="●"/>
            </a:pPr>
            <a:r>
              <a:rPr lang="en" sz="1508"/>
              <a:t>Models assessed: ARIMA, XGBoost, Stacking (Decision Tree, KNN and SVR), CNN, LSTM and GRU</a:t>
            </a:r>
            <a:endParaRPr sz="1508"/>
          </a:p>
          <a:p>
            <a:pPr indent="-310000" lvl="0" marL="457200" rtl="0" algn="l">
              <a:spcBef>
                <a:spcPts val="0"/>
              </a:spcBef>
              <a:spcAft>
                <a:spcPts val="0"/>
              </a:spcAft>
              <a:buSzPct val="100000"/>
              <a:buChar char="●"/>
            </a:pPr>
            <a:r>
              <a:rPr lang="en" sz="1508"/>
              <a:t>Features: Date, time, day and day of the week</a:t>
            </a:r>
            <a:endParaRPr sz="1508"/>
          </a:p>
          <a:p>
            <a:pPr indent="-310000" lvl="0" marL="457200" rtl="0" algn="l">
              <a:spcBef>
                <a:spcPts val="0"/>
              </a:spcBef>
              <a:spcAft>
                <a:spcPts val="0"/>
              </a:spcAft>
              <a:buSzPct val="100000"/>
              <a:buChar char="●"/>
            </a:pPr>
            <a:r>
              <a:rPr lang="en" sz="1508"/>
              <a:t>Target: Visitors count at a specific time slot. </a:t>
            </a:r>
            <a:endParaRPr sz="1508"/>
          </a:p>
          <a:p>
            <a:pPr indent="0" lvl="0" marL="457200" rtl="0" algn="l">
              <a:spcBef>
                <a:spcPts val="1200"/>
              </a:spcBef>
              <a:spcAft>
                <a:spcPts val="0"/>
              </a:spcAft>
              <a:buNone/>
            </a:pPr>
            <a:r>
              <a:t/>
            </a:r>
            <a:endParaRPr sz="1400"/>
          </a:p>
          <a:p>
            <a:pPr indent="0" lvl="0" marL="0" rtl="0" algn="l">
              <a:spcBef>
                <a:spcPts val="1200"/>
              </a:spcBef>
              <a:spcAft>
                <a:spcPts val="0"/>
              </a:spcAft>
              <a:buNone/>
            </a:pPr>
            <a:r>
              <a:rPr b="1" lang="en" sz="1600"/>
              <a:t>Predicting the average age of visitors:</a:t>
            </a:r>
            <a:endParaRPr b="1" sz="1600"/>
          </a:p>
          <a:p>
            <a:pPr indent="-309562" lvl="0" marL="457200" rtl="0" algn="l">
              <a:spcBef>
                <a:spcPts val="1200"/>
              </a:spcBef>
              <a:spcAft>
                <a:spcPts val="0"/>
              </a:spcAft>
              <a:buSzPct val="100000"/>
              <a:buChar char="●"/>
            </a:pPr>
            <a:r>
              <a:rPr lang="en" sz="1500"/>
              <a:t>Models assessed: Random Forest regressor, Stacking (random forest and gradient boost)</a:t>
            </a:r>
            <a:endParaRPr sz="1500"/>
          </a:p>
          <a:p>
            <a:pPr indent="-309562" lvl="0" marL="457200" rtl="0" algn="l">
              <a:spcBef>
                <a:spcPts val="0"/>
              </a:spcBef>
              <a:spcAft>
                <a:spcPts val="0"/>
              </a:spcAft>
              <a:buSzPct val="100000"/>
              <a:buChar char="●"/>
            </a:pPr>
            <a:r>
              <a:rPr lang="en" sz="1500"/>
              <a:t>Features: Date, time, day  and day of the week</a:t>
            </a:r>
            <a:endParaRPr sz="1500"/>
          </a:p>
          <a:p>
            <a:pPr indent="-309562" lvl="0" marL="457200" rtl="0" algn="l">
              <a:spcBef>
                <a:spcPts val="0"/>
              </a:spcBef>
              <a:spcAft>
                <a:spcPts val="0"/>
              </a:spcAft>
              <a:buSzPct val="100000"/>
              <a:buChar char="●"/>
            </a:pPr>
            <a:r>
              <a:rPr lang="en" sz="1500"/>
              <a:t>Target: Average age of visitors in each location </a:t>
            </a:r>
            <a:endParaRPr sz="1500"/>
          </a:p>
          <a:p>
            <a:pPr indent="0" lvl="0" marL="457200" rtl="0" algn="l">
              <a:spcBef>
                <a:spcPts val="1200"/>
              </a:spcBef>
              <a:spcAft>
                <a:spcPts val="0"/>
              </a:spcAft>
              <a:buNone/>
            </a:pPr>
            <a:r>
              <a:t/>
            </a:r>
            <a:endParaRPr/>
          </a:p>
          <a:p>
            <a:pPr indent="0" lvl="0" marL="0" rtl="0" algn="l">
              <a:spcBef>
                <a:spcPts val="1200"/>
              </a:spcBef>
              <a:spcAft>
                <a:spcPts val="120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idx="1" type="body"/>
          </p:nvPr>
        </p:nvSpPr>
        <p:spPr>
          <a:xfrm>
            <a:off x="729450" y="1384450"/>
            <a:ext cx="7688700" cy="334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consider Taj Mahal as the base location to predict visitors count in 8 AM time slot</a:t>
            </a:r>
            <a:endParaRPr/>
          </a:p>
          <a:p>
            <a:pPr indent="0" lvl="0" marL="0" rtl="0" algn="l">
              <a:spcBef>
                <a:spcPts val="1200"/>
              </a:spcBef>
              <a:spcAft>
                <a:spcPts val="0"/>
              </a:spcAft>
              <a:buNone/>
            </a:pPr>
            <a:r>
              <a:rPr lang="en"/>
              <a:t>XGBoost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XG Boost</a:t>
            </a:r>
            <a:endParaRPr/>
          </a:p>
          <a:p>
            <a:pPr indent="0" lvl="0" marL="0" rtl="0" algn="l">
              <a:spcBef>
                <a:spcPts val="1200"/>
              </a:spcBef>
              <a:spcAft>
                <a:spcPts val="1200"/>
              </a:spcAft>
              <a:buNone/>
            </a:pPr>
            <a:r>
              <a:t/>
            </a:r>
            <a:endParaRPr/>
          </a:p>
        </p:txBody>
      </p:sp>
      <p:pic>
        <p:nvPicPr>
          <p:cNvPr id="169" name="Google Shape;169;p31"/>
          <p:cNvPicPr preferRelativeResize="0"/>
          <p:nvPr/>
        </p:nvPicPr>
        <p:blipFill rotWithShape="1">
          <a:blip r:embed="rId3">
            <a:alphaModFix/>
          </a:blip>
          <a:srcRect b="3848" l="0" r="3297" t="3848"/>
          <a:stretch/>
        </p:blipFill>
        <p:spPr>
          <a:xfrm>
            <a:off x="785850" y="2179225"/>
            <a:ext cx="3786150" cy="2317325"/>
          </a:xfrm>
          <a:prstGeom prst="rect">
            <a:avLst/>
          </a:prstGeom>
          <a:noFill/>
          <a:ln>
            <a:noFill/>
          </a:ln>
        </p:spPr>
      </p:pic>
      <p:graphicFrame>
        <p:nvGraphicFramePr>
          <p:cNvPr id="170" name="Google Shape;170;p31"/>
          <p:cNvGraphicFramePr/>
          <p:nvPr/>
        </p:nvGraphicFramePr>
        <p:xfrm>
          <a:off x="5078150" y="2571750"/>
          <a:ext cx="3000000" cy="3000000"/>
        </p:xfrm>
        <a:graphic>
          <a:graphicData uri="http://schemas.openxmlformats.org/drawingml/2006/table">
            <a:tbl>
              <a:tblPr>
                <a:noFill/>
                <a:tableStyleId>{A0D8916C-FB82-458A-AEB2-DC00C06EC6C1}</a:tableStyleId>
              </a:tblPr>
              <a:tblGrid>
                <a:gridCol w="1063625"/>
                <a:gridCol w="1063625"/>
                <a:gridCol w="1063625"/>
              </a:tblGrid>
              <a:tr h="294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R Squared</a:t>
                      </a:r>
                      <a:endParaRPr/>
                    </a:p>
                  </a:txBody>
                  <a:tcPr marT="91425" marB="91425" marR="91425" marL="91425"/>
                </a:tc>
              </a:tr>
              <a:tr h="294250">
                <a:tc>
                  <a:txBody>
                    <a:bodyPr/>
                    <a:lstStyle/>
                    <a:p>
                      <a:pPr indent="0" lvl="0" marL="0" rtl="0" algn="l">
                        <a:spcBef>
                          <a:spcPts val="0"/>
                        </a:spcBef>
                        <a:spcAft>
                          <a:spcPts val="0"/>
                        </a:spcAft>
                        <a:buNone/>
                      </a:pPr>
                      <a:r>
                        <a:rPr lang="en"/>
                        <a:t>Train data</a:t>
                      </a:r>
                      <a:endParaRPr/>
                    </a:p>
                  </a:txBody>
                  <a:tcPr marT="91425" marB="91425" marR="91425" marL="91425"/>
                </a:tc>
                <a:tc>
                  <a:txBody>
                    <a:bodyPr/>
                    <a:lstStyle/>
                    <a:p>
                      <a:pPr indent="0" lvl="0" marL="0" rtl="0" algn="l">
                        <a:spcBef>
                          <a:spcPts val="0"/>
                        </a:spcBef>
                        <a:spcAft>
                          <a:spcPts val="0"/>
                        </a:spcAft>
                        <a:buNone/>
                      </a:pPr>
                      <a:r>
                        <a:rPr lang="en"/>
                        <a:t>12105.91</a:t>
                      </a:r>
                      <a:endParaRPr/>
                    </a:p>
                  </a:txBody>
                  <a:tcPr marT="91425" marB="91425" marR="91425" marL="91425"/>
                </a:tc>
                <a:tc>
                  <a:txBody>
                    <a:bodyPr/>
                    <a:lstStyle/>
                    <a:p>
                      <a:pPr indent="0" lvl="0" marL="0" rtl="0" algn="l">
                        <a:spcBef>
                          <a:spcPts val="0"/>
                        </a:spcBef>
                        <a:spcAft>
                          <a:spcPts val="0"/>
                        </a:spcAft>
                        <a:buNone/>
                      </a:pPr>
                      <a:r>
                        <a:rPr lang="en"/>
                        <a:t>0.187</a:t>
                      </a:r>
                      <a:endParaRPr/>
                    </a:p>
                  </a:txBody>
                  <a:tcPr marT="91425" marB="91425" marR="91425" marL="91425"/>
                </a:tc>
              </a:tr>
              <a:tr h="294250">
                <a:tc>
                  <a:txBody>
                    <a:bodyPr/>
                    <a:lstStyle/>
                    <a:p>
                      <a:pPr indent="0" lvl="0" marL="0" rtl="0" algn="l">
                        <a:spcBef>
                          <a:spcPts val="0"/>
                        </a:spcBef>
                        <a:spcAft>
                          <a:spcPts val="0"/>
                        </a:spcAft>
                        <a:buNone/>
                      </a:pPr>
                      <a:r>
                        <a:rPr lang="en"/>
                        <a:t>Test data</a:t>
                      </a:r>
                      <a:endParaRPr/>
                    </a:p>
                  </a:txBody>
                  <a:tcPr marT="91425" marB="91425" marR="91425" marL="91425"/>
                </a:tc>
                <a:tc>
                  <a:txBody>
                    <a:bodyPr/>
                    <a:lstStyle/>
                    <a:p>
                      <a:pPr indent="0" lvl="0" marL="0" rtl="0" algn="l">
                        <a:spcBef>
                          <a:spcPts val="0"/>
                        </a:spcBef>
                        <a:spcAft>
                          <a:spcPts val="0"/>
                        </a:spcAft>
                        <a:buNone/>
                      </a:pPr>
                      <a:r>
                        <a:rPr lang="en"/>
                        <a:t>13233.15</a:t>
                      </a:r>
                      <a:endParaRPr/>
                    </a:p>
                  </a:txBody>
                  <a:tcPr marT="91425" marB="91425" marR="91425" marL="91425"/>
                </a:tc>
                <a:tc>
                  <a:txBody>
                    <a:bodyPr/>
                    <a:lstStyle/>
                    <a:p>
                      <a:pPr indent="0" lvl="0" marL="0" rtl="0" algn="l">
                        <a:spcBef>
                          <a:spcPts val="0"/>
                        </a:spcBef>
                        <a:spcAft>
                          <a:spcPts val="0"/>
                        </a:spcAft>
                        <a:buNone/>
                      </a:pPr>
                      <a:r>
                        <a:rPr lang="en"/>
                        <a:t>0.137</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txBox="1"/>
          <p:nvPr>
            <p:ph idx="1" type="body"/>
          </p:nvPr>
        </p:nvSpPr>
        <p:spPr>
          <a:xfrm>
            <a:off x="729450" y="1351225"/>
            <a:ext cx="7688700" cy="34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ARIMA </a:t>
            </a:r>
            <a:endParaRPr/>
          </a:p>
          <a:p>
            <a:pPr indent="0" lvl="0" marL="0" rtl="0" algn="l">
              <a:spcBef>
                <a:spcPts val="1200"/>
              </a:spcBef>
              <a:spcAft>
                <a:spcPts val="1200"/>
              </a:spcAft>
              <a:buNone/>
            </a:pPr>
            <a:r>
              <a:t/>
            </a:r>
            <a:endParaRPr/>
          </a:p>
        </p:txBody>
      </p:sp>
      <p:pic>
        <p:nvPicPr>
          <p:cNvPr id="176" name="Google Shape;176;p32"/>
          <p:cNvPicPr preferRelativeResize="0"/>
          <p:nvPr/>
        </p:nvPicPr>
        <p:blipFill>
          <a:blip r:embed="rId3">
            <a:alphaModFix/>
          </a:blip>
          <a:stretch>
            <a:fillRect/>
          </a:stretch>
        </p:blipFill>
        <p:spPr>
          <a:xfrm>
            <a:off x="840450" y="2054925"/>
            <a:ext cx="3532426" cy="2441775"/>
          </a:xfrm>
          <a:prstGeom prst="rect">
            <a:avLst/>
          </a:prstGeom>
          <a:noFill/>
          <a:ln>
            <a:noFill/>
          </a:ln>
        </p:spPr>
      </p:pic>
      <p:graphicFrame>
        <p:nvGraphicFramePr>
          <p:cNvPr id="177" name="Google Shape;177;p32"/>
          <p:cNvGraphicFramePr/>
          <p:nvPr/>
        </p:nvGraphicFramePr>
        <p:xfrm>
          <a:off x="5078150" y="2571750"/>
          <a:ext cx="3000000" cy="3000000"/>
        </p:xfrm>
        <a:graphic>
          <a:graphicData uri="http://schemas.openxmlformats.org/drawingml/2006/table">
            <a:tbl>
              <a:tblPr>
                <a:noFill/>
                <a:tableStyleId>{A0D8916C-FB82-458A-AEB2-DC00C06EC6C1}</a:tableStyleId>
              </a:tblPr>
              <a:tblGrid>
                <a:gridCol w="1063625"/>
                <a:gridCol w="1063625"/>
                <a:gridCol w="1063625"/>
              </a:tblGrid>
              <a:tr h="294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R Squared</a:t>
                      </a:r>
                      <a:endParaRPr/>
                    </a:p>
                  </a:txBody>
                  <a:tcPr marT="91425" marB="91425" marR="91425" marL="91425"/>
                </a:tc>
              </a:tr>
              <a:tr h="294250">
                <a:tc>
                  <a:txBody>
                    <a:bodyPr/>
                    <a:lstStyle/>
                    <a:p>
                      <a:pPr indent="0" lvl="0" marL="0" rtl="0" algn="l">
                        <a:spcBef>
                          <a:spcPts val="0"/>
                        </a:spcBef>
                        <a:spcAft>
                          <a:spcPts val="0"/>
                        </a:spcAft>
                        <a:buNone/>
                      </a:pPr>
                      <a:r>
                        <a:rPr lang="en"/>
                        <a:t>Train data</a:t>
                      </a:r>
                      <a:endParaRPr/>
                    </a:p>
                  </a:txBody>
                  <a:tcPr marT="91425" marB="91425" marR="91425" marL="91425"/>
                </a:tc>
                <a:tc>
                  <a:txBody>
                    <a:bodyPr/>
                    <a:lstStyle/>
                    <a:p>
                      <a:pPr indent="0" lvl="0" marL="0" rtl="0" algn="l">
                        <a:spcBef>
                          <a:spcPts val="0"/>
                        </a:spcBef>
                        <a:spcAft>
                          <a:spcPts val="0"/>
                        </a:spcAft>
                        <a:buNone/>
                      </a:pPr>
                      <a:r>
                        <a:rPr lang="en"/>
                        <a:t>10598.25</a:t>
                      </a:r>
                      <a:endParaRPr/>
                    </a:p>
                  </a:txBody>
                  <a:tcPr marT="91425" marB="91425" marR="91425" marL="91425"/>
                </a:tc>
                <a:tc>
                  <a:txBody>
                    <a:bodyPr/>
                    <a:lstStyle/>
                    <a:p>
                      <a:pPr indent="0" lvl="0" marL="0" rtl="0" algn="l">
                        <a:spcBef>
                          <a:spcPts val="0"/>
                        </a:spcBef>
                        <a:spcAft>
                          <a:spcPts val="0"/>
                        </a:spcAft>
                        <a:buNone/>
                      </a:pPr>
                      <a:r>
                        <a:rPr lang="en"/>
                        <a:t>0.399</a:t>
                      </a:r>
                      <a:endParaRPr/>
                    </a:p>
                  </a:txBody>
                  <a:tcPr marT="91425" marB="91425" marR="91425" marL="91425"/>
                </a:tc>
              </a:tr>
              <a:tr h="294250">
                <a:tc>
                  <a:txBody>
                    <a:bodyPr/>
                    <a:lstStyle/>
                    <a:p>
                      <a:pPr indent="0" lvl="0" marL="0" rtl="0" algn="l">
                        <a:spcBef>
                          <a:spcPts val="0"/>
                        </a:spcBef>
                        <a:spcAft>
                          <a:spcPts val="0"/>
                        </a:spcAft>
                        <a:buNone/>
                      </a:pPr>
                      <a:r>
                        <a:rPr lang="en"/>
                        <a:t>Test data</a:t>
                      </a:r>
                      <a:endParaRPr/>
                    </a:p>
                  </a:txBody>
                  <a:tcPr marT="91425" marB="91425" marR="91425" marL="91425"/>
                </a:tc>
                <a:tc>
                  <a:txBody>
                    <a:bodyPr/>
                    <a:lstStyle/>
                    <a:p>
                      <a:pPr indent="0" lvl="0" marL="0" rtl="0" algn="l">
                        <a:spcBef>
                          <a:spcPts val="0"/>
                        </a:spcBef>
                        <a:spcAft>
                          <a:spcPts val="0"/>
                        </a:spcAft>
                        <a:buNone/>
                      </a:pPr>
                      <a:r>
                        <a:rPr lang="en"/>
                        <a:t>11536.79</a:t>
                      </a:r>
                      <a:endParaRPr/>
                    </a:p>
                  </a:txBody>
                  <a:tcPr marT="91425" marB="91425" marR="91425" marL="91425"/>
                </a:tc>
                <a:tc>
                  <a:txBody>
                    <a:bodyPr/>
                    <a:lstStyle/>
                    <a:p>
                      <a:pPr indent="0" lvl="0" marL="0" rtl="0" algn="l">
                        <a:spcBef>
                          <a:spcPts val="0"/>
                        </a:spcBef>
                        <a:spcAft>
                          <a:spcPts val="0"/>
                        </a:spcAft>
                        <a:buNone/>
                      </a:pPr>
                      <a:r>
                        <a:rPr lang="en"/>
                        <a:t>0.253</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idx="1" type="body"/>
          </p:nvPr>
        </p:nvSpPr>
        <p:spPr>
          <a:xfrm>
            <a:off x="729450" y="1351225"/>
            <a:ext cx="7688700" cy="29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Stacking (Decision Tree, KNN and SVR)</a:t>
            </a:r>
            <a:endParaRPr/>
          </a:p>
          <a:p>
            <a:pPr indent="0" lvl="0" marL="0" rtl="0" algn="l">
              <a:spcBef>
                <a:spcPts val="1200"/>
              </a:spcBef>
              <a:spcAft>
                <a:spcPts val="1200"/>
              </a:spcAft>
              <a:buNone/>
            </a:pPr>
            <a:r>
              <a:t/>
            </a:r>
            <a:endParaRPr/>
          </a:p>
        </p:txBody>
      </p:sp>
      <p:pic>
        <p:nvPicPr>
          <p:cNvPr id="183" name="Google Shape;183;p33"/>
          <p:cNvPicPr preferRelativeResize="0"/>
          <p:nvPr/>
        </p:nvPicPr>
        <p:blipFill>
          <a:blip r:embed="rId3">
            <a:alphaModFix/>
          </a:blip>
          <a:stretch>
            <a:fillRect/>
          </a:stretch>
        </p:blipFill>
        <p:spPr>
          <a:xfrm>
            <a:off x="840225" y="1738850"/>
            <a:ext cx="3933349" cy="2656651"/>
          </a:xfrm>
          <a:prstGeom prst="rect">
            <a:avLst/>
          </a:prstGeom>
          <a:noFill/>
          <a:ln>
            <a:noFill/>
          </a:ln>
        </p:spPr>
      </p:pic>
      <p:graphicFrame>
        <p:nvGraphicFramePr>
          <p:cNvPr id="184" name="Google Shape;184;p33"/>
          <p:cNvGraphicFramePr/>
          <p:nvPr/>
        </p:nvGraphicFramePr>
        <p:xfrm>
          <a:off x="5078150" y="2571750"/>
          <a:ext cx="3000000" cy="3000000"/>
        </p:xfrm>
        <a:graphic>
          <a:graphicData uri="http://schemas.openxmlformats.org/drawingml/2006/table">
            <a:tbl>
              <a:tblPr>
                <a:noFill/>
                <a:tableStyleId>{A0D8916C-FB82-458A-AEB2-DC00C06EC6C1}</a:tableStyleId>
              </a:tblPr>
              <a:tblGrid>
                <a:gridCol w="1063625"/>
                <a:gridCol w="1063625"/>
                <a:gridCol w="1063625"/>
              </a:tblGrid>
              <a:tr h="294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R Squared</a:t>
                      </a:r>
                      <a:endParaRPr/>
                    </a:p>
                  </a:txBody>
                  <a:tcPr marT="91425" marB="91425" marR="91425" marL="91425"/>
                </a:tc>
              </a:tr>
              <a:tr h="294250">
                <a:tc>
                  <a:txBody>
                    <a:bodyPr/>
                    <a:lstStyle/>
                    <a:p>
                      <a:pPr indent="0" lvl="0" marL="0" rtl="0" algn="l">
                        <a:spcBef>
                          <a:spcPts val="0"/>
                        </a:spcBef>
                        <a:spcAft>
                          <a:spcPts val="0"/>
                        </a:spcAft>
                        <a:buNone/>
                      </a:pPr>
                      <a:r>
                        <a:rPr lang="en"/>
                        <a:t>Train data</a:t>
                      </a:r>
                      <a:endParaRPr/>
                    </a:p>
                  </a:txBody>
                  <a:tcPr marT="91425" marB="91425" marR="91425" marL="91425"/>
                </a:tc>
                <a:tc>
                  <a:txBody>
                    <a:bodyPr/>
                    <a:lstStyle/>
                    <a:p>
                      <a:pPr indent="0" lvl="0" marL="0" rtl="0" algn="l">
                        <a:spcBef>
                          <a:spcPts val="0"/>
                        </a:spcBef>
                        <a:spcAft>
                          <a:spcPts val="0"/>
                        </a:spcAft>
                        <a:buNone/>
                      </a:pPr>
                      <a:r>
                        <a:rPr lang="en"/>
                        <a:t>1941.18</a:t>
                      </a:r>
                      <a:endParaRPr/>
                    </a:p>
                  </a:txBody>
                  <a:tcPr marT="91425" marB="91425" marR="91425" marL="91425"/>
                </a:tc>
                <a:tc>
                  <a:txBody>
                    <a:bodyPr/>
                    <a:lstStyle/>
                    <a:p>
                      <a:pPr indent="0" lvl="0" marL="0" rtl="0" algn="l">
                        <a:spcBef>
                          <a:spcPts val="0"/>
                        </a:spcBef>
                        <a:spcAft>
                          <a:spcPts val="0"/>
                        </a:spcAft>
                        <a:buNone/>
                      </a:pPr>
                      <a:r>
                        <a:rPr lang="en"/>
                        <a:t>0.80</a:t>
                      </a:r>
                      <a:endParaRPr/>
                    </a:p>
                  </a:txBody>
                  <a:tcPr marT="91425" marB="91425" marR="91425" marL="91425"/>
                </a:tc>
              </a:tr>
              <a:tr h="294250">
                <a:tc>
                  <a:txBody>
                    <a:bodyPr/>
                    <a:lstStyle/>
                    <a:p>
                      <a:pPr indent="0" lvl="0" marL="0" rtl="0" algn="l">
                        <a:spcBef>
                          <a:spcPts val="0"/>
                        </a:spcBef>
                        <a:spcAft>
                          <a:spcPts val="0"/>
                        </a:spcAft>
                        <a:buNone/>
                      </a:pPr>
                      <a:r>
                        <a:rPr lang="en"/>
                        <a:t>Test data</a:t>
                      </a:r>
                      <a:endParaRPr/>
                    </a:p>
                  </a:txBody>
                  <a:tcPr marT="91425" marB="91425" marR="91425" marL="91425"/>
                </a:tc>
                <a:tc>
                  <a:txBody>
                    <a:bodyPr/>
                    <a:lstStyle/>
                    <a:p>
                      <a:pPr indent="0" lvl="0" marL="0" rtl="0" algn="l">
                        <a:spcBef>
                          <a:spcPts val="0"/>
                        </a:spcBef>
                        <a:spcAft>
                          <a:spcPts val="0"/>
                        </a:spcAft>
                        <a:buNone/>
                      </a:pPr>
                      <a:r>
                        <a:rPr lang="en"/>
                        <a:t>5973.89</a:t>
                      </a:r>
                      <a:endParaRPr/>
                    </a:p>
                  </a:txBody>
                  <a:tcPr marT="91425" marB="91425" marR="91425" marL="91425"/>
                </a:tc>
                <a:tc>
                  <a:txBody>
                    <a:bodyPr/>
                    <a:lstStyle/>
                    <a:p>
                      <a:pPr indent="0" lvl="0" marL="0" rtl="0" algn="l">
                        <a:spcBef>
                          <a:spcPts val="0"/>
                        </a:spcBef>
                        <a:spcAft>
                          <a:spcPts val="0"/>
                        </a:spcAft>
                        <a:buNone/>
                      </a:pPr>
                      <a:r>
                        <a:rPr lang="en"/>
                        <a:t>0.82</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